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drawings/drawing1.xml" ContentType="application/vnd.openxmlformats-officedocument.drawingml.chartshapes+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
  </p:notesMasterIdLst>
  <p:handoutMasterIdLst>
    <p:handoutMasterId r:id="rId35"/>
  </p:handoutMasterIdLst>
  <p:sldIdLst>
    <p:sldId id="432" r:id="rId2"/>
    <p:sldId id="524" r:id="rId3"/>
    <p:sldId id="594" r:id="rId4"/>
    <p:sldId id="693" r:id="rId5"/>
    <p:sldId id="525" r:id="rId6"/>
    <p:sldId id="559" r:id="rId7"/>
    <p:sldId id="694" r:id="rId8"/>
    <p:sldId id="508" r:id="rId9"/>
    <p:sldId id="567" r:id="rId10"/>
    <p:sldId id="685" r:id="rId11"/>
    <p:sldId id="602" r:id="rId12"/>
    <p:sldId id="564" r:id="rId13"/>
    <p:sldId id="1118" r:id="rId14"/>
    <p:sldId id="566" r:id="rId15"/>
    <p:sldId id="1115" r:id="rId16"/>
    <p:sldId id="1116" r:id="rId17"/>
    <p:sldId id="1117" r:id="rId18"/>
    <p:sldId id="686" r:id="rId19"/>
    <p:sldId id="568" r:id="rId20"/>
    <p:sldId id="687" r:id="rId21"/>
    <p:sldId id="608" r:id="rId22"/>
    <p:sldId id="609" r:id="rId23"/>
    <p:sldId id="688" r:id="rId24"/>
    <p:sldId id="660" r:id="rId25"/>
    <p:sldId id="689" r:id="rId26"/>
    <p:sldId id="691" r:id="rId27"/>
    <p:sldId id="690" r:id="rId28"/>
    <p:sldId id="612" r:id="rId29"/>
    <p:sldId id="312" r:id="rId30"/>
    <p:sldId id="1114" r:id="rId31"/>
    <p:sldId id="560" r:id="rId32"/>
    <p:sldId id="561" r:id="rId33"/>
  </p:sldIdLst>
  <p:sldSz cx="9144000" cy="6858000" type="screen4x3"/>
  <p:notesSz cx="6997700" cy="92837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4">
          <p15:clr>
            <a:srgbClr val="A4A3A4"/>
          </p15:clr>
        </p15:guide>
        <p15:guide id="2" pos="22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6060A"/>
    <a:srgbClr val="FFFF00"/>
    <a:srgbClr val="FFFFFF"/>
    <a:srgbClr val="47CFFF"/>
    <a:srgbClr val="00FF00"/>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autoAdjust="0"/>
    <p:restoredTop sz="86616" autoAdjust="0"/>
  </p:normalViewPr>
  <p:slideViewPr>
    <p:cSldViewPr>
      <p:cViewPr varScale="1">
        <p:scale>
          <a:sx n="76" d="100"/>
          <a:sy n="76" d="100"/>
        </p:scale>
        <p:origin x="2144"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2389"/>
    </p:cViewPr>
  </p:sorterViewPr>
  <p:notesViewPr>
    <p:cSldViewPr>
      <p:cViewPr varScale="1">
        <p:scale>
          <a:sx n="83" d="100"/>
          <a:sy n="83" d="100"/>
        </p:scale>
        <p:origin x="-3156" y="-102"/>
      </p:cViewPr>
      <p:guideLst>
        <p:guide orient="horz" pos="2924"/>
        <p:guide pos="22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5" Type="http://schemas.openxmlformats.org/officeDocument/2006/relationships/chartUserShapes" Target="../drawings/drawing1.xml"/><Relationship Id="rId4" Type="http://schemas.openxmlformats.org/officeDocument/2006/relationships/oleObject" Target="file:////C:\Users\dmcole\AppData\Local\Microsoft\Windows\INetCache\Content.Outlook\CWYKEENN\NCANDS%20child_maltreatment_data%201990-2017%203_25_17_k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r>
              <a:rPr lang="en-US" dirty="0"/>
              <a:t>Sexual Abuse Substantiations</a:t>
            </a:r>
            <a:r>
              <a:rPr lang="en-US" baseline="0" dirty="0"/>
              <a:t> CPS</a:t>
            </a:r>
            <a:r>
              <a:rPr lang="en-US" dirty="0"/>
              <a:t>:  1990-2017</a:t>
            </a:r>
          </a:p>
        </c:rich>
      </c:tx>
      <c:overlay val="0"/>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n-US"/>
        </a:p>
      </c:txPr>
    </c:title>
    <c:autoTitleDeleted val="0"/>
    <c:plotArea>
      <c:layout>
        <c:manualLayout>
          <c:layoutTarget val="inner"/>
          <c:xMode val="edge"/>
          <c:yMode val="edge"/>
          <c:x val="8.1195350581177661E-2"/>
          <c:y val="0.14346032854090102"/>
          <c:w val="0.90268743330160661"/>
          <c:h val="0.69802509739950036"/>
        </c:manualLayout>
      </c:layout>
      <c:lineChart>
        <c:grouping val="standard"/>
        <c:varyColors val="0"/>
        <c:ser>
          <c:idx val="0"/>
          <c:order val="0"/>
          <c:tx>
            <c:strRef>
              <c:f>'2016 Figure Values'!$A$2</c:f>
              <c:strCache>
                <c:ptCount val="1"/>
                <c:pt idx="0">
                  <c:v>Sexual abuse rates (x3)</c:v>
                </c:pt>
              </c:strCache>
            </c:strRef>
          </c:tx>
          <c:spPr>
            <a:ln w="28575" cap="rnd" cmpd="sng" algn="ctr">
              <a:solidFill>
                <a:srgbClr val="0070C0"/>
              </a:solidFill>
              <a:prstDash val="solid"/>
              <a:round/>
            </a:ln>
            <a:effectLst/>
          </c:spPr>
          <c:marker>
            <c:spPr>
              <a:solidFill>
                <a:srgbClr val="0070C0"/>
              </a:solidFill>
              <a:ln w="9525" cap="flat" cmpd="sng" algn="ctr">
                <a:solidFill>
                  <a:srgbClr val="0070C0"/>
                </a:solidFill>
                <a:prstDash val="solid"/>
                <a:round/>
              </a:ln>
              <a:effectLst/>
            </c:spPr>
          </c:marker>
          <c:cat>
            <c:strRef>
              <c:f>'2016 Figure Values'!$B$1:$AC$1</c:f>
              <c:strCache>
                <c:ptCount val="28"/>
                <c:pt idx="0">
                  <c:v>'90</c:v>
                </c:pt>
                <c:pt idx="1">
                  <c:v>'91</c:v>
                </c:pt>
                <c:pt idx="2">
                  <c:v>'92</c:v>
                </c:pt>
                <c:pt idx="3">
                  <c:v>'93</c:v>
                </c:pt>
                <c:pt idx="4">
                  <c:v>'94</c:v>
                </c:pt>
                <c:pt idx="5">
                  <c:v>'95</c:v>
                </c:pt>
                <c:pt idx="6">
                  <c:v>'96</c:v>
                </c:pt>
                <c:pt idx="7">
                  <c:v>'97</c:v>
                </c:pt>
                <c:pt idx="8">
                  <c:v>'98</c:v>
                </c:pt>
                <c:pt idx="9">
                  <c:v>'99</c:v>
                </c:pt>
                <c:pt idx="10">
                  <c:v>'00</c:v>
                </c:pt>
                <c:pt idx="11">
                  <c:v>01</c:v>
                </c:pt>
                <c:pt idx="12">
                  <c:v>'02</c:v>
                </c:pt>
                <c:pt idx="13">
                  <c:v>'03</c:v>
                </c:pt>
                <c:pt idx="14">
                  <c:v>'04</c:v>
                </c:pt>
                <c:pt idx="15">
                  <c:v>'05</c:v>
                </c:pt>
                <c:pt idx="16">
                  <c:v>'06</c:v>
                </c:pt>
                <c:pt idx="17">
                  <c:v>'07</c:v>
                </c:pt>
                <c:pt idx="18">
                  <c:v>'08</c:v>
                </c:pt>
                <c:pt idx="19">
                  <c:v>'09</c:v>
                </c:pt>
                <c:pt idx="20">
                  <c:v>'10</c:v>
                </c:pt>
                <c:pt idx="21">
                  <c:v>'11</c:v>
                </c:pt>
                <c:pt idx="22">
                  <c:v>'12</c:v>
                </c:pt>
                <c:pt idx="23">
                  <c:v>'13</c:v>
                </c:pt>
                <c:pt idx="24">
                  <c:v>'14</c:v>
                </c:pt>
                <c:pt idx="25">
                  <c:v>'15</c:v>
                </c:pt>
                <c:pt idx="26">
                  <c:v>'16</c:v>
                </c:pt>
                <c:pt idx="27">
                  <c:v>'17</c:v>
                </c:pt>
              </c:strCache>
            </c:strRef>
          </c:cat>
          <c:val>
            <c:numRef>
              <c:f>'2016 Figure Values'!$B$2:$AC$2</c:f>
              <c:numCache>
                <c:formatCode>General</c:formatCode>
                <c:ptCount val="28"/>
                <c:pt idx="0">
                  <c:v>68.7</c:v>
                </c:pt>
                <c:pt idx="1">
                  <c:v>68.58</c:v>
                </c:pt>
                <c:pt idx="2">
                  <c:v>67.97</c:v>
                </c:pt>
                <c:pt idx="3">
                  <c:v>65.64</c:v>
                </c:pt>
                <c:pt idx="4">
                  <c:v>61.87</c:v>
                </c:pt>
                <c:pt idx="5">
                  <c:v>55.99</c:v>
                </c:pt>
                <c:pt idx="6">
                  <c:v>53.86</c:v>
                </c:pt>
                <c:pt idx="7">
                  <c:v>50.47</c:v>
                </c:pt>
                <c:pt idx="8">
                  <c:v>44.48</c:v>
                </c:pt>
                <c:pt idx="9">
                  <c:v>39.26</c:v>
                </c:pt>
                <c:pt idx="10">
                  <c:v>37.08</c:v>
                </c:pt>
                <c:pt idx="11">
                  <c:v>35.71</c:v>
                </c:pt>
                <c:pt idx="12">
                  <c:v>36.49</c:v>
                </c:pt>
                <c:pt idx="13">
                  <c:v>36.869999999999997</c:v>
                </c:pt>
                <c:pt idx="14">
                  <c:v>34.64</c:v>
                </c:pt>
                <c:pt idx="15">
                  <c:v>33.950000000000003</c:v>
                </c:pt>
                <c:pt idx="16">
                  <c:v>32.14</c:v>
                </c:pt>
                <c:pt idx="17" formatCode="0.00">
                  <c:v>30.037863500518498</c:v>
                </c:pt>
                <c:pt idx="18" formatCode="#,##0.00">
                  <c:v>28.323060211140948</c:v>
                </c:pt>
                <c:pt idx="19" formatCode="#,##0.00">
                  <c:v>26.81302294217495</c:v>
                </c:pt>
                <c:pt idx="20" formatCode="#,##0.00">
                  <c:v>25.888347156329999</c:v>
                </c:pt>
                <c:pt idx="21" formatCode="#,##0.00">
                  <c:v>25.129701785966851</c:v>
                </c:pt>
                <c:pt idx="22" formatCode="#,##0.00">
                  <c:v>25.667301056248082</c:v>
                </c:pt>
                <c:pt idx="23" formatCode="#,##0.00">
                  <c:v>24.745782723074889</c:v>
                </c:pt>
                <c:pt idx="24" formatCode="#,##0.00">
                  <c:v>24.189215594155755</c:v>
                </c:pt>
                <c:pt idx="25" formatCode="#,##0.00">
                  <c:v>23.826836244431757</c:v>
                </c:pt>
                <c:pt idx="26" formatCode="#,##0.00">
                  <c:v>23.92103938654266</c:v>
                </c:pt>
                <c:pt idx="27" formatCode="#,##0.00">
                  <c:v>24.206379064404501</c:v>
                </c:pt>
              </c:numCache>
            </c:numRef>
          </c:val>
          <c:smooth val="0"/>
          <c:extLst>
            <c:ext xmlns:c16="http://schemas.microsoft.com/office/drawing/2014/chart" uri="{C3380CC4-5D6E-409C-BE32-E72D297353CC}">
              <c16:uniqueId val="{00000000-9C8C-49CC-88F5-F137555FE2E7}"/>
            </c:ext>
          </c:extLst>
        </c:ser>
        <c:dLbls>
          <c:showLegendKey val="0"/>
          <c:showVal val="0"/>
          <c:showCatName val="0"/>
          <c:showSerName val="0"/>
          <c:showPercent val="0"/>
          <c:showBubbleSize val="0"/>
        </c:dLbls>
        <c:marker val="1"/>
        <c:smooth val="0"/>
        <c:axId val="237154616"/>
        <c:axId val="237153440"/>
        <c:extLst>
          <c:ext xmlns:c15="http://schemas.microsoft.com/office/drawing/2012/chart" uri="{02D57815-91ED-43cb-92C2-25804820EDAC}">
            <c15:filteredLineSeries>
              <c15:ser>
                <c:idx val="1"/>
                <c:order val="1"/>
                <c:tx>
                  <c:strRef>
                    <c:extLst>
                      <c:ext uri="{02D57815-91ED-43cb-92C2-25804820EDAC}">
                        <c15:formulaRef>
                          <c15:sqref>'2016 Figure Values'!$A$3</c15:sqref>
                        </c15:formulaRef>
                      </c:ext>
                    </c:extLst>
                    <c:strCache>
                      <c:ptCount val="1"/>
                      <c:pt idx="0">
                        <c:v>Physical abuse rates (x2)</c:v>
                      </c:pt>
                    </c:strCache>
                  </c:strRef>
                </c:tx>
                <c:spPr>
                  <a:ln w="28575" cap="rnd" cmpd="sng" algn="ctr">
                    <a:solidFill>
                      <a:srgbClr val="FF0000"/>
                    </a:solidFill>
                    <a:prstDash val="solid"/>
                    <a:round/>
                  </a:ln>
                  <a:effectLst/>
                </c:spPr>
                <c:marker>
                  <c:spPr>
                    <a:solidFill>
                      <a:srgbClr val="FF0000"/>
                    </a:solidFill>
                    <a:ln w="9525" cap="flat" cmpd="sng" algn="ctr">
                      <a:solidFill>
                        <a:srgbClr val="FF0000"/>
                      </a:solidFill>
                      <a:prstDash val="solid"/>
                      <a:round/>
                    </a:ln>
                    <a:effectLst/>
                  </c:spPr>
                </c:marker>
                <c:cat>
                  <c:strRef>
                    <c:extLst>
                      <c:ext uri="{02D57815-91ED-43cb-92C2-25804820EDAC}">
                        <c15:formulaRef>
                          <c15:sqref>'2016 Figure Values'!$B$1:$AC$1</c15:sqref>
                        </c15:formulaRef>
                      </c:ext>
                    </c:extLst>
                    <c:strCache>
                      <c:ptCount val="28"/>
                      <c:pt idx="0">
                        <c:v>'90</c:v>
                      </c:pt>
                      <c:pt idx="1">
                        <c:v>'91</c:v>
                      </c:pt>
                      <c:pt idx="2">
                        <c:v>'92</c:v>
                      </c:pt>
                      <c:pt idx="3">
                        <c:v>'93</c:v>
                      </c:pt>
                      <c:pt idx="4">
                        <c:v>'94</c:v>
                      </c:pt>
                      <c:pt idx="5">
                        <c:v>'95</c:v>
                      </c:pt>
                      <c:pt idx="6">
                        <c:v>'96</c:v>
                      </c:pt>
                      <c:pt idx="7">
                        <c:v>'97</c:v>
                      </c:pt>
                      <c:pt idx="8">
                        <c:v>'98</c:v>
                      </c:pt>
                      <c:pt idx="9">
                        <c:v>'99</c:v>
                      </c:pt>
                      <c:pt idx="10">
                        <c:v>'00</c:v>
                      </c:pt>
                      <c:pt idx="11">
                        <c:v>01</c:v>
                      </c:pt>
                      <c:pt idx="12">
                        <c:v>'02</c:v>
                      </c:pt>
                      <c:pt idx="13">
                        <c:v>'03</c:v>
                      </c:pt>
                      <c:pt idx="14">
                        <c:v>'04</c:v>
                      </c:pt>
                      <c:pt idx="15">
                        <c:v>'05</c:v>
                      </c:pt>
                      <c:pt idx="16">
                        <c:v>'06</c:v>
                      </c:pt>
                      <c:pt idx="17">
                        <c:v>'07</c:v>
                      </c:pt>
                      <c:pt idx="18">
                        <c:v>'08</c:v>
                      </c:pt>
                      <c:pt idx="19">
                        <c:v>'09</c:v>
                      </c:pt>
                      <c:pt idx="20">
                        <c:v>'10</c:v>
                      </c:pt>
                      <c:pt idx="21">
                        <c:v>'11</c:v>
                      </c:pt>
                      <c:pt idx="22">
                        <c:v>'12</c:v>
                      </c:pt>
                      <c:pt idx="23">
                        <c:v>'13</c:v>
                      </c:pt>
                      <c:pt idx="24">
                        <c:v>'14</c:v>
                      </c:pt>
                      <c:pt idx="25">
                        <c:v>'15</c:v>
                      </c:pt>
                      <c:pt idx="26">
                        <c:v>'16</c:v>
                      </c:pt>
                      <c:pt idx="27">
                        <c:v>'17</c:v>
                      </c:pt>
                    </c:strCache>
                  </c:strRef>
                </c:cat>
                <c:val>
                  <c:numRef>
                    <c:extLst>
                      <c:ext uri="{02D57815-91ED-43cb-92C2-25804820EDAC}">
                        <c15:formulaRef>
                          <c15:sqref>'2016 Figure Values'!$B$3:$AC$3</c15:sqref>
                        </c15:formulaRef>
                      </c:ext>
                    </c:extLst>
                    <c:numCache>
                      <c:formatCode>General</c:formatCode>
                      <c:ptCount val="28"/>
                      <c:pt idx="0">
                        <c:v>71.11</c:v>
                      </c:pt>
                      <c:pt idx="1">
                        <c:v>72.34</c:v>
                      </c:pt>
                      <c:pt idx="2">
                        <c:v>73.02</c:v>
                      </c:pt>
                      <c:pt idx="3">
                        <c:v>71.88</c:v>
                      </c:pt>
                      <c:pt idx="4">
                        <c:v>71.25</c:v>
                      </c:pt>
                      <c:pt idx="5">
                        <c:v>71.16</c:v>
                      </c:pt>
                      <c:pt idx="6">
                        <c:v>68.97</c:v>
                      </c:pt>
                      <c:pt idx="7">
                        <c:v>67.599999999999994</c:v>
                      </c:pt>
                      <c:pt idx="8">
                        <c:v>58.51</c:v>
                      </c:pt>
                      <c:pt idx="9">
                        <c:v>49.43</c:v>
                      </c:pt>
                      <c:pt idx="10">
                        <c:v>46.97</c:v>
                      </c:pt>
                      <c:pt idx="11">
                        <c:v>46.14</c:v>
                      </c:pt>
                      <c:pt idx="12">
                        <c:v>45.8</c:v>
                      </c:pt>
                      <c:pt idx="13">
                        <c:v>46.8</c:v>
                      </c:pt>
                      <c:pt idx="14">
                        <c:v>41.66</c:v>
                      </c:pt>
                      <c:pt idx="15">
                        <c:v>39.61</c:v>
                      </c:pt>
                      <c:pt idx="16">
                        <c:v>38.28</c:v>
                      </c:pt>
                      <c:pt idx="17" formatCode="0.00">
                        <c:v>34.033924361163102</c:v>
                      </c:pt>
                      <c:pt idx="18" formatCode="#,##0.00">
                        <c:v>32.914302526271406</c:v>
                      </c:pt>
                      <c:pt idx="19" formatCode="#,##0.00">
                        <c:v>32.971749646168327</c:v>
                      </c:pt>
                      <c:pt idx="20" formatCode="#,##0.00">
                        <c:v>32.366672939298844</c:v>
                      </c:pt>
                      <c:pt idx="21" formatCode="#,##0.00">
                        <c:v>31.890021835759857</c:v>
                      </c:pt>
                      <c:pt idx="22" formatCode="#,##0.00">
                        <c:v>33.452823945397519</c:v>
                      </c:pt>
                      <c:pt idx="23" formatCode="#,##0.00">
                        <c:v>32.561141627838566</c:v>
                      </c:pt>
                      <c:pt idx="24" formatCode="#,##0.00">
                        <c:v>32.693146455505897</c:v>
                      </c:pt>
                      <c:pt idx="25" formatCode="#,##0.00">
                        <c:v>32.238664152464921</c:v>
                      </c:pt>
                      <c:pt idx="26" formatCode="#,##0.00">
                        <c:v>33.978033136804491</c:v>
                      </c:pt>
                      <c:pt idx="27" formatCode="#,##0.00">
                        <c:v>33.96194640396795</c:v>
                      </c:pt>
                    </c:numCache>
                  </c:numRef>
                </c:val>
                <c:smooth val="0"/>
                <c:extLst>
                  <c:ext xmlns:c16="http://schemas.microsoft.com/office/drawing/2014/chart" uri="{C3380CC4-5D6E-409C-BE32-E72D297353CC}">
                    <c16:uniqueId val="{00000001-9C8C-49CC-88F5-F137555FE2E7}"/>
                  </c:ext>
                </c:extLst>
              </c15:ser>
            </c15:filteredLineSeries>
            <c15:filteredLineSeries>
              <c15:ser>
                <c:idx val="2"/>
                <c:order val="2"/>
                <c:tx>
                  <c:strRef>
                    <c:extLst xmlns:c15="http://schemas.microsoft.com/office/drawing/2012/chart">
                      <c:ext xmlns:c15="http://schemas.microsoft.com/office/drawing/2012/chart" uri="{02D57815-91ED-43cb-92C2-25804820EDAC}">
                        <c15:formulaRef>
                          <c15:sqref>'2016 Figure Values'!$A$4</c15:sqref>
                        </c15:formulaRef>
                      </c:ext>
                    </c:extLst>
                    <c:strCache>
                      <c:ptCount val="1"/>
                      <c:pt idx="0">
                        <c:v>Neglect rates</c:v>
                      </c:pt>
                    </c:strCache>
                  </c:strRef>
                </c:tx>
                <c:spPr>
                  <a:ln w="28575" cap="rnd" cmpd="sng" algn="ctr">
                    <a:solidFill>
                      <a:srgbClr val="92D050"/>
                    </a:solidFill>
                    <a:prstDash val="solid"/>
                    <a:round/>
                  </a:ln>
                  <a:effectLst/>
                </c:spPr>
                <c:marker>
                  <c:spPr>
                    <a:solidFill>
                      <a:srgbClr val="92D050"/>
                    </a:solidFill>
                    <a:ln w="9525" cap="flat" cmpd="sng" algn="ctr">
                      <a:solidFill>
                        <a:srgbClr val="92D050"/>
                      </a:solidFill>
                      <a:prstDash val="solid"/>
                      <a:round/>
                    </a:ln>
                    <a:effectLst/>
                  </c:spPr>
                </c:marker>
                <c:cat>
                  <c:strRef>
                    <c:extLst xmlns:c15="http://schemas.microsoft.com/office/drawing/2012/chart">
                      <c:ext xmlns:c15="http://schemas.microsoft.com/office/drawing/2012/chart" uri="{02D57815-91ED-43cb-92C2-25804820EDAC}">
                        <c15:formulaRef>
                          <c15:sqref>'2016 Figure Values'!$B$1:$AC$1</c15:sqref>
                        </c15:formulaRef>
                      </c:ext>
                    </c:extLst>
                    <c:strCache>
                      <c:ptCount val="28"/>
                      <c:pt idx="0">
                        <c:v>'90</c:v>
                      </c:pt>
                      <c:pt idx="1">
                        <c:v>'91</c:v>
                      </c:pt>
                      <c:pt idx="2">
                        <c:v>'92</c:v>
                      </c:pt>
                      <c:pt idx="3">
                        <c:v>'93</c:v>
                      </c:pt>
                      <c:pt idx="4">
                        <c:v>'94</c:v>
                      </c:pt>
                      <c:pt idx="5">
                        <c:v>'95</c:v>
                      </c:pt>
                      <c:pt idx="6">
                        <c:v>'96</c:v>
                      </c:pt>
                      <c:pt idx="7">
                        <c:v>'97</c:v>
                      </c:pt>
                      <c:pt idx="8">
                        <c:v>'98</c:v>
                      </c:pt>
                      <c:pt idx="9">
                        <c:v>'99</c:v>
                      </c:pt>
                      <c:pt idx="10">
                        <c:v>'00</c:v>
                      </c:pt>
                      <c:pt idx="11">
                        <c:v>01</c:v>
                      </c:pt>
                      <c:pt idx="12">
                        <c:v>'02</c:v>
                      </c:pt>
                      <c:pt idx="13">
                        <c:v>'03</c:v>
                      </c:pt>
                      <c:pt idx="14">
                        <c:v>'04</c:v>
                      </c:pt>
                      <c:pt idx="15">
                        <c:v>'05</c:v>
                      </c:pt>
                      <c:pt idx="16">
                        <c:v>'06</c:v>
                      </c:pt>
                      <c:pt idx="17">
                        <c:v>'07</c:v>
                      </c:pt>
                      <c:pt idx="18">
                        <c:v>'08</c:v>
                      </c:pt>
                      <c:pt idx="19">
                        <c:v>'09</c:v>
                      </c:pt>
                      <c:pt idx="20">
                        <c:v>'10</c:v>
                      </c:pt>
                      <c:pt idx="21">
                        <c:v>'11</c:v>
                      </c:pt>
                      <c:pt idx="22">
                        <c:v>'12</c:v>
                      </c:pt>
                      <c:pt idx="23">
                        <c:v>'13</c:v>
                      </c:pt>
                      <c:pt idx="24">
                        <c:v>'14</c:v>
                      </c:pt>
                      <c:pt idx="25">
                        <c:v>'15</c:v>
                      </c:pt>
                      <c:pt idx="26">
                        <c:v>'16</c:v>
                      </c:pt>
                      <c:pt idx="27">
                        <c:v>'17</c:v>
                      </c:pt>
                    </c:strCache>
                  </c:strRef>
                </c:cat>
                <c:val>
                  <c:numRef>
                    <c:extLst xmlns:c15="http://schemas.microsoft.com/office/drawing/2012/chart">
                      <c:ext xmlns:c15="http://schemas.microsoft.com/office/drawing/2012/chart" uri="{02D57815-91ED-43cb-92C2-25804820EDAC}">
                        <c15:formulaRef>
                          <c15:sqref>'2016 Figure Values'!$B$4:$AC$4</c15:sqref>
                        </c15:formulaRef>
                      </c:ext>
                    </c:extLst>
                    <c:numCache>
                      <c:formatCode>General</c:formatCode>
                      <c:ptCount val="28"/>
                      <c:pt idx="0">
                        <c:v>64.599999999999994</c:v>
                      </c:pt>
                      <c:pt idx="1">
                        <c:v>67.989999999999995</c:v>
                      </c:pt>
                      <c:pt idx="2">
                        <c:v>83.44</c:v>
                      </c:pt>
                      <c:pt idx="3">
                        <c:v>77.42</c:v>
                      </c:pt>
                      <c:pt idx="4">
                        <c:v>81.7</c:v>
                      </c:pt>
                      <c:pt idx="5">
                        <c:v>82.65</c:v>
                      </c:pt>
                      <c:pt idx="6">
                        <c:v>79.06</c:v>
                      </c:pt>
                      <c:pt idx="7">
                        <c:v>78.67</c:v>
                      </c:pt>
                      <c:pt idx="8">
                        <c:v>71.92</c:v>
                      </c:pt>
                      <c:pt idx="9">
                        <c:v>67.680000000000007</c:v>
                      </c:pt>
                      <c:pt idx="10">
                        <c:v>76.47</c:v>
                      </c:pt>
                      <c:pt idx="11">
                        <c:v>73.180000000000007</c:v>
                      </c:pt>
                      <c:pt idx="12">
                        <c:v>74.33</c:v>
                      </c:pt>
                      <c:pt idx="13">
                        <c:v>78.2</c:v>
                      </c:pt>
                      <c:pt idx="14">
                        <c:v>76.89</c:v>
                      </c:pt>
                      <c:pt idx="15">
                        <c:v>78.17</c:v>
                      </c:pt>
                      <c:pt idx="16">
                        <c:v>79.709999999999994</c:v>
                      </c:pt>
                      <c:pt idx="17" formatCode="0.00">
                        <c:v>76.941754463452043</c:v>
                      </c:pt>
                      <c:pt idx="18" formatCode="#,##0.00">
                        <c:v>75.287531147012388</c:v>
                      </c:pt>
                      <c:pt idx="19" formatCode="#,##0.00">
                        <c:v>75.082720066124651</c:v>
                      </c:pt>
                      <c:pt idx="20" formatCode="#,##0.00">
                        <c:v>74.733328013937594</c:v>
                      </c:pt>
                      <c:pt idx="21" formatCode="#,##0.00">
                        <c:v>73.850728142634296</c:v>
                      </c:pt>
                      <c:pt idx="22" formatCode="#,##0.00">
                        <c:v>71.740068935894641</c:v>
                      </c:pt>
                      <c:pt idx="23" formatCode="#,##0.00">
                        <c:v>72.517588702353081</c:v>
                      </c:pt>
                      <c:pt idx="24" formatCode="#,##0.00">
                        <c:v>76.348107808452696</c:v>
                      </c:pt>
                      <c:pt idx="25" formatCode="#,##0.00">
                        <c:v>74.431689022778443</c:v>
                      </c:pt>
                      <c:pt idx="26" formatCode="#,##0.00">
                        <c:v>73.448834456997091</c:v>
                      </c:pt>
                      <c:pt idx="27" formatCode="#,##0.00">
                        <c:v>73.512486759622632</c:v>
                      </c:pt>
                    </c:numCache>
                  </c:numRef>
                </c:val>
                <c:smooth val="0"/>
                <c:extLst xmlns:c15="http://schemas.microsoft.com/office/drawing/2012/chart">
                  <c:ext xmlns:c16="http://schemas.microsoft.com/office/drawing/2014/chart" uri="{C3380CC4-5D6E-409C-BE32-E72D297353CC}">
                    <c16:uniqueId val="{00000002-9C8C-49CC-88F5-F137555FE2E7}"/>
                  </c:ext>
                </c:extLst>
              </c15:ser>
            </c15:filteredLineSeries>
          </c:ext>
        </c:extLst>
      </c:lineChart>
      <c:catAx>
        <c:axId val="237154616"/>
        <c:scaling>
          <c:orientation val="minMax"/>
        </c:scaling>
        <c:delete val="0"/>
        <c:axPos val="b"/>
        <c:numFmt formatCode="General" sourceLinked="0"/>
        <c:majorTickMark val="out"/>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000" b="1" i="0" u="none" strike="noStrike" kern="1200" baseline="0">
                <a:solidFill>
                  <a:schemeClr val="tx1"/>
                </a:solidFill>
                <a:latin typeface="+mn-lt"/>
                <a:ea typeface="+mn-ea"/>
                <a:cs typeface="+mn-cs"/>
              </a:defRPr>
            </a:pPr>
            <a:endParaRPr lang="en-US"/>
          </a:p>
        </c:txPr>
        <c:crossAx val="237153440"/>
        <c:crosses val="autoZero"/>
        <c:auto val="1"/>
        <c:lblAlgn val="ctr"/>
        <c:lblOffset val="100"/>
        <c:noMultiLvlLbl val="0"/>
      </c:catAx>
      <c:valAx>
        <c:axId val="237153440"/>
        <c:scaling>
          <c:orientation val="minMax"/>
          <c:min val="20"/>
        </c:scaling>
        <c:delete val="0"/>
        <c:axPos val="l"/>
        <c:majorGridlines>
          <c:spPr>
            <a:ln w="9525" cap="flat" cmpd="sng" algn="ctr">
              <a:solidFill>
                <a:schemeClr val="tx1">
                  <a:tint val="75000"/>
                  <a:shade val="95000"/>
                  <a:satMod val="105000"/>
                </a:schemeClr>
              </a:solidFill>
              <a:prstDash val="solid"/>
              <a:round/>
            </a:ln>
            <a:effectLst/>
          </c:spPr>
        </c:majorGridlines>
        <c:title>
          <c:tx>
            <c:rich>
              <a:bodyPr rot="-5400000" spcFirstLastPara="1" vertOverflow="ellipsis" vert="horz" wrap="square" anchor="ctr" anchorCtr="1"/>
              <a:lstStyle/>
              <a:p>
                <a:pPr>
                  <a:defRPr sz="900" b="1" i="0" u="none" strike="noStrike" kern="1200" baseline="0">
                    <a:solidFill>
                      <a:schemeClr val="tx1"/>
                    </a:solidFill>
                    <a:latin typeface="+mn-lt"/>
                    <a:ea typeface="+mn-ea"/>
                    <a:cs typeface="+mn-cs"/>
                  </a:defRPr>
                </a:pPr>
                <a:r>
                  <a:rPr lang="en-US" sz="900"/>
                  <a:t>Rate per 10,000  for Population &lt; 18 years</a:t>
                </a:r>
              </a:p>
            </c:rich>
          </c:tx>
          <c:overlay val="0"/>
          <c:spPr>
            <a:noFill/>
            <a:ln>
              <a:noFill/>
            </a:ln>
            <a:effectLst/>
          </c:spPr>
          <c:txPr>
            <a:bodyPr rot="-5400000" spcFirstLastPara="1" vertOverflow="ellipsis" vert="horz" wrap="square" anchor="ctr" anchorCtr="1"/>
            <a:lstStyle/>
            <a:p>
              <a:pPr>
                <a:defRPr sz="900" b="1" i="0" u="none" strike="noStrike" kern="1200" baseline="0">
                  <a:solidFill>
                    <a:schemeClr val="tx1"/>
                  </a:solidFill>
                  <a:latin typeface="+mn-lt"/>
                  <a:ea typeface="+mn-ea"/>
                  <a:cs typeface="+mn-cs"/>
                </a:defRPr>
              </a:pPr>
              <a:endParaRPr lang="en-US"/>
            </a:p>
          </c:txPr>
        </c:title>
        <c:numFmt formatCode="General" sourceLinked="1"/>
        <c:majorTickMark val="out"/>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000" b="1" i="0" u="none" strike="noStrike" kern="1200" baseline="0">
                <a:solidFill>
                  <a:schemeClr val="tx1"/>
                </a:solidFill>
                <a:latin typeface="+mn-lt"/>
                <a:ea typeface="+mn-ea"/>
                <a:cs typeface="+mn-cs"/>
              </a:defRPr>
            </a:pPr>
            <a:endParaRPr lang="en-US"/>
          </a:p>
        </c:txPr>
        <c:crossAx val="237154616"/>
        <c:crosses val="autoZero"/>
        <c:crossBetween val="between"/>
      </c:valAx>
      <c:spPr>
        <a:noFill/>
        <a:ln>
          <a:noFill/>
        </a:ln>
        <a:effectLst/>
      </c:spPr>
    </c:plotArea>
    <c:legend>
      <c:legendPos val="b"/>
      <c:layout>
        <c:manualLayout>
          <c:xMode val="edge"/>
          <c:yMode val="edge"/>
          <c:x val="0.16389660266853293"/>
          <c:y val="0.93398833484869648"/>
          <c:w val="0.68277549737761478"/>
          <c:h val="5.053374103515014E-2"/>
        </c:manualLayout>
      </c:layout>
      <c:overlay val="0"/>
      <c:spPr>
        <a:noFill/>
        <a:ln>
          <a:noFill/>
        </a:ln>
        <a:effectLst/>
      </c:spPr>
      <c:txPr>
        <a:bodyPr rot="0" spcFirstLastPara="1" vertOverflow="ellipsis" vert="horz" wrap="square" anchor="ctr" anchorCtr="1"/>
        <a:lstStyle/>
        <a:p>
          <a:pPr>
            <a:defRPr sz="900" b="1" i="0" u="none" strike="noStrike" kern="1200" baseline="0">
              <a:solidFill>
                <a:schemeClr val="tx1"/>
              </a:solidFill>
              <a:latin typeface="+mn-lt"/>
              <a:ea typeface="+mn-ea"/>
              <a:cs typeface="+mn-cs"/>
            </a:defRPr>
          </a:pPr>
          <a:endParaRPr lang="en-US"/>
        </a:p>
      </c:txPr>
    </c:legend>
    <c:plotVisOnly val="1"/>
    <c:dispBlanksAs val="gap"/>
    <c:showDLblsOverMax val="0"/>
  </c:chart>
  <c:spPr>
    <a:solidFill>
      <a:schemeClr val="bg1"/>
    </a:solidFill>
    <a:ln w="9525" cap="flat" cmpd="sng" algn="ctr">
      <a:noFill/>
      <a:prstDash val="solid"/>
      <a:round/>
    </a:ln>
    <a:effectLst/>
  </c:spPr>
  <c:txPr>
    <a:bodyPr/>
    <a:lstStyle/>
    <a:p>
      <a:pPr>
        <a:defRPr/>
      </a:pPr>
      <a:endParaRPr lang="en-US"/>
    </a:p>
  </c:txPr>
  <c:externalData r:id="rId4">
    <c:autoUpdate val="0"/>
  </c:externalData>
  <c:userShapes r:id="rId5"/>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drawings/drawing1.xml><?xml version="1.0" encoding="utf-8"?>
<c:userShapes xmlns:c="http://schemas.openxmlformats.org/drawingml/2006/chart">
  <cdr:relSizeAnchor xmlns:cdr="http://schemas.openxmlformats.org/drawingml/2006/chartDrawing">
    <cdr:from>
      <cdr:x>0.52083</cdr:x>
      <cdr:y>0.29508</cdr:y>
    </cdr:from>
    <cdr:to>
      <cdr:x>0.77667</cdr:x>
      <cdr:y>0.37103</cdr:y>
    </cdr:to>
    <cdr:sp macro="" textlink="">
      <cdr:nvSpPr>
        <cdr:cNvPr id="4" name="TextBox 1">
          <a:extLst xmlns:a="http://schemas.openxmlformats.org/drawingml/2006/main">
            <a:ext uri="{FF2B5EF4-FFF2-40B4-BE49-F238E27FC236}">
              <a16:creationId xmlns:a16="http://schemas.microsoft.com/office/drawing/2014/main" id="{7A61FD52-6E23-4C25-8141-6E87B8CFAC4D}"/>
            </a:ext>
          </a:extLst>
        </cdr:cNvPr>
        <cdr:cNvSpPr txBox="1"/>
      </cdr:nvSpPr>
      <cdr:spPr>
        <a:xfrm xmlns:a="http://schemas.openxmlformats.org/drawingml/2006/main">
          <a:off x="3810000" y="1371600"/>
          <a:ext cx="1871521" cy="353030"/>
        </a:xfrm>
        <a:prstGeom xmlns:a="http://schemas.openxmlformats.org/drawingml/2006/main" prst="rect">
          <a:avLst/>
        </a:prstGeom>
        <a:noFill xmlns:a="http://schemas.openxmlformats.org/drawingml/2006/main"/>
        <a:ln xmlns:a="http://schemas.openxmlformats.org/drawingml/2006/main">
          <a:noFill/>
        </a:l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000" b="1" dirty="0">
              <a:solidFill>
                <a:srgbClr val="FF0000"/>
              </a:solidFill>
            </a:rPr>
            <a:t>Sexual Abuse</a:t>
          </a:r>
          <a:r>
            <a:rPr lang="en-US" sz="2000" dirty="0">
              <a:solidFill>
                <a:srgbClr val="FF0000"/>
              </a:solidFill>
            </a:rPr>
            <a:t>:</a:t>
          </a:r>
          <a:r>
            <a:rPr lang="en-US" sz="2000" baseline="0" dirty="0">
              <a:solidFill>
                <a:srgbClr val="FF0000"/>
              </a:solidFill>
            </a:rPr>
            <a:t>  64% Decline</a:t>
          </a:r>
          <a:endParaRPr lang="en-US" sz="2000" dirty="0">
            <a:solidFill>
              <a:srgbClr val="FF0000"/>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682" name="Rectangle 2"/>
          <p:cNvSpPr>
            <a:spLocks noGrp="1" noChangeArrowheads="1"/>
          </p:cNvSpPr>
          <p:nvPr>
            <p:ph type="hdr" sz="quarter"/>
          </p:nvPr>
        </p:nvSpPr>
        <p:spPr bwMode="auto">
          <a:xfrm>
            <a:off x="0" y="0"/>
            <a:ext cx="3032125" cy="463550"/>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defTabSz="930275" eaLnBrk="1" hangingPunct="1">
              <a:defRPr sz="1200"/>
            </a:lvl1pPr>
          </a:lstStyle>
          <a:p>
            <a:endParaRPr lang="en-US"/>
          </a:p>
        </p:txBody>
      </p:sp>
      <p:sp>
        <p:nvSpPr>
          <p:cNvPr id="71683" name="Rectangle 3"/>
          <p:cNvSpPr>
            <a:spLocks noGrp="1" noChangeArrowheads="1"/>
          </p:cNvSpPr>
          <p:nvPr>
            <p:ph type="dt" sz="quarter" idx="1"/>
          </p:nvPr>
        </p:nvSpPr>
        <p:spPr bwMode="auto">
          <a:xfrm>
            <a:off x="3963988" y="0"/>
            <a:ext cx="3032125" cy="463550"/>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algn="r" defTabSz="930275" eaLnBrk="1" hangingPunct="1">
              <a:defRPr sz="1200"/>
            </a:lvl1pPr>
          </a:lstStyle>
          <a:p>
            <a:endParaRPr lang="en-US"/>
          </a:p>
        </p:txBody>
      </p:sp>
      <p:sp>
        <p:nvSpPr>
          <p:cNvPr id="71684" name="Rectangle 4"/>
          <p:cNvSpPr>
            <a:spLocks noGrp="1" noChangeArrowheads="1"/>
          </p:cNvSpPr>
          <p:nvPr>
            <p:ph type="ftr" sz="quarter" idx="2"/>
          </p:nvPr>
        </p:nvSpPr>
        <p:spPr bwMode="auto">
          <a:xfrm>
            <a:off x="0" y="8818563"/>
            <a:ext cx="3032125" cy="463550"/>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defTabSz="930275" eaLnBrk="1" hangingPunct="1">
              <a:defRPr sz="1200"/>
            </a:lvl1pPr>
          </a:lstStyle>
          <a:p>
            <a:endParaRPr lang="en-US"/>
          </a:p>
        </p:txBody>
      </p:sp>
      <p:sp>
        <p:nvSpPr>
          <p:cNvPr id="71685" name="Rectangle 5"/>
          <p:cNvSpPr>
            <a:spLocks noGrp="1" noChangeArrowheads="1"/>
          </p:cNvSpPr>
          <p:nvPr>
            <p:ph type="sldNum" sz="quarter" idx="3"/>
          </p:nvPr>
        </p:nvSpPr>
        <p:spPr bwMode="auto">
          <a:xfrm>
            <a:off x="3963988" y="8818563"/>
            <a:ext cx="3032125" cy="463550"/>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algn="r" defTabSz="930275" eaLnBrk="1" hangingPunct="1">
              <a:defRPr sz="1200"/>
            </a:lvl1pPr>
          </a:lstStyle>
          <a:p>
            <a:fld id="{EB338F27-73F2-4768-957C-925C93B8647C}" type="slidenum">
              <a:rPr lang="en-US"/>
              <a:pPr/>
              <a:t>‹#›</a:t>
            </a:fld>
            <a:endParaRPr lang="en-US"/>
          </a:p>
        </p:txBody>
      </p:sp>
    </p:spTree>
    <p:extLst>
      <p:ext uri="{BB962C8B-B14F-4D97-AF65-F5344CB8AC3E}">
        <p14:creationId xmlns:p14="http://schemas.microsoft.com/office/powerpoint/2010/main" val="29528853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3032125" cy="463550"/>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defTabSz="930275" eaLnBrk="1" hangingPunct="1">
              <a:defRPr sz="1200"/>
            </a:lvl1pPr>
          </a:lstStyle>
          <a:p>
            <a:endParaRPr lang="en-US"/>
          </a:p>
        </p:txBody>
      </p:sp>
      <p:sp>
        <p:nvSpPr>
          <p:cNvPr id="12291" name="Rectangle 3"/>
          <p:cNvSpPr>
            <a:spLocks noGrp="1" noChangeArrowheads="1"/>
          </p:cNvSpPr>
          <p:nvPr>
            <p:ph type="dt" idx="1"/>
          </p:nvPr>
        </p:nvSpPr>
        <p:spPr bwMode="auto">
          <a:xfrm>
            <a:off x="3963988" y="0"/>
            <a:ext cx="3032125" cy="463550"/>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algn="r" defTabSz="930275" eaLnBrk="1" hangingPunct="1">
              <a:defRPr sz="1200"/>
            </a:lvl1pPr>
          </a:lstStyle>
          <a:p>
            <a:endParaRPr lang="en-US"/>
          </a:p>
        </p:txBody>
      </p:sp>
      <p:sp>
        <p:nvSpPr>
          <p:cNvPr id="12292" name="Rectangle 4"/>
          <p:cNvSpPr>
            <a:spLocks noGrp="1" noRot="1" noChangeAspect="1" noChangeArrowheads="1" noTextEdit="1"/>
          </p:cNvSpPr>
          <p:nvPr>
            <p:ph type="sldImg" idx="2"/>
          </p:nvPr>
        </p:nvSpPr>
        <p:spPr bwMode="auto">
          <a:xfrm>
            <a:off x="1177925" y="696913"/>
            <a:ext cx="4641850" cy="3481387"/>
          </a:xfrm>
          <a:prstGeom prst="rect">
            <a:avLst/>
          </a:prstGeom>
          <a:noFill/>
          <a:ln w="9525">
            <a:solidFill>
              <a:srgbClr val="000000"/>
            </a:solidFill>
            <a:miter lim="800000"/>
            <a:headEnd/>
            <a:tailEnd/>
          </a:ln>
          <a:effectLst/>
        </p:spPr>
      </p:sp>
      <p:sp>
        <p:nvSpPr>
          <p:cNvPr id="12293" name="Rectangle 5"/>
          <p:cNvSpPr>
            <a:spLocks noGrp="1" noChangeArrowheads="1"/>
          </p:cNvSpPr>
          <p:nvPr>
            <p:ph type="body" sz="quarter" idx="3"/>
          </p:nvPr>
        </p:nvSpPr>
        <p:spPr bwMode="auto">
          <a:xfrm>
            <a:off x="700088" y="4410075"/>
            <a:ext cx="5597525" cy="4176713"/>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294" name="Rectangle 6"/>
          <p:cNvSpPr>
            <a:spLocks noGrp="1" noChangeArrowheads="1"/>
          </p:cNvSpPr>
          <p:nvPr>
            <p:ph type="ftr" sz="quarter" idx="4"/>
          </p:nvPr>
        </p:nvSpPr>
        <p:spPr bwMode="auto">
          <a:xfrm>
            <a:off x="0" y="8818563"/>
            <a:ext cx="3032125" cy="463550"/>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defTabSz="930275" eaLnBrk="1" hangingPunct="1">
              <a:defRPr sz="1200"/>
            </a:lvl1pPr>
          </a:lstStyle>
          <a:p>
            <a:endParaRPr lang="en-US"/>
          </a:p>
        </p:txBody>
      </p:sp>
      <p:sp>
        <p:nvSpPr>
          <p:cNvPr id="12295" name="Rectangle 7"/>
          <p:cNvSpPr>
            <a:spLocks noGrp="1" noChangeArrowheads="1"/>
          </p:cNvSpPr>
          <p:nvPr>
            <p:ph type="sldNum" sz="quarter" idx="5"/>
          </p:nvPr>
        </p:nvSpPr>
        <p:spPr bwMode="auto">
          <a:xfrm>
            <a:off x="3963988" y="8818563"/>
            <a:ext cx="3032125" cy="463550"/>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algn="r" defTabSz="930275" eaLnBrk="1" hangingPunct="1">
              <a:defRPr sz="1200"/>
            </a:lvl1pPr>
          </a:lstStyle>
          <a:p>
            <a:fld id="{47366216-3E7C-45D8-A7B4-A8CBB7001DE8}" type="slidenum">
              <a:rPr lang="en-US"/>
              <a:pPr/>
              <a:t>‹#›</a:t>
            </a:fld>
            <a:endParaRPr lang="en-US"/>
          </a:p>
        </p:txBody>
      </p:sp>
    </p:spTree>
    <p:extLst>
      <p:ext uri="{BB962C8B-B14F-4D97-AF65-F5344CB8AC3E}">
        <p14:creationId xmlns:p14="http://schemas.microsoft.com/office/powerpoint/2010/main" val="340187437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7366216-3E7C-45D8-A7B4-A8CBB7001DE8}" type="slidenum">
              <a:rPr lang="en-US" smtClean="0"/>
              <a:pPr/>
              <a:t>1</a:t>
            </a:fld>
            <a:endParaRPr lang="en-US"/>
          </a:p>
        </p:txBody>
      </p:sp>
    </p:spTree>
    <p:extLst>
      <p:ext uri="{BB962C8B-B14F-4D97-AF65-F5344CB8AC3E}">
        <p14:creationId xmlns:p14="http://schemas.microsoft.com/office/powerpoint/2010/main" val="16760558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7366216-3E7C-45D8-A7B4-A8CBB7001DE8}" type="slidenum">
              <a:rPr lang="en-US" smtClean="0"/>
              <a:pPr/>
              <a:t>8</a:t>
            </a:fld>
            <a:endParaRPr lang="en-US"/>
          </a:p>
        </p:txBody>
      </p:sp>
    </p:spTree>
    <p:extLst>
      <p:ext uri="{BB962C8B-B14F-4D97-AF65-F5344CB8AC3E}">
        <p14:creationId xmlns:p14="http://schemas.microsoft.com/office/powerpoint/2010/main" val="16769461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p:spPr>
        <p:txBody>
          <a:bodyPr/>
          <a:lstStyle/>
          <a:p>
            <a:r>
              <a:rPr lang="en-US" dirty="0"/>
              <a:t>on</a:t>
            </a:r>
          </a:p>
        </p:txBody>
      </p:sp>
      <p:sp>
        <p:nvSpPr>
          <p:cNvPr id="71684" name="Slide Number Placeholder 3"/>
          <p:cNvSpPr>
            <a:spLocks noGrp="1"/>
          </p:cNvSpPr>
          <p:nvPr>
            <p:ph type="sldNum" sz="quarter" idx="5"/>
          </p:nvPr>
        </p:nvSpPr>
        <p:spPr>
          <a:noFill/>
        </p:spPr>
        <p:txBody>
          <a:bodyPr/>
          <a:lstStyle/>
          <a:p>
            <a:fld id="{BABFDF32-34FA-44C4-91C2-46F74D931243}" type="slidenum">
              <a:rPr lang="en-US" smtClean="0"/>
              <a:pPr/>
              <a:t>14</a:t>
            </a:fld>
            <a:endParaRPr lang="en-US"/>
          </a:p>
        </p:txBody>
      </p:sp>
    </p:spTree>
    <p:extLst>
      <p:ext uri="{BB962C8B-B14F-4D97-AF65-F5344CB8AC3E}">
        <p14:creationId xmlns:p14="http://schemas.microsoft.com/office/powerpoint/2010/main" val="27067155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7366216-3E7C-45D8-A7B4-A8CBB7001DE8}" type="slidenum">
              <a:rPr lang="en-US" smtClean="0"/>
              <a:pPr/>
              <a:t>28</a:t>
            </a:fld>
            <a:endParaRPr lang="en-US"/>
          </a:p>
        </p:txBody>
      </p:sp>
    </p:spTree>
    <p:extLst>
      <p:ext uri="{BB962C8B-B14F-4D97-AF65-F5344CB8AC3E}">
        <p14:creationId xmlns:p14="http://schemas.microsoft.com/office/powerpoint/2010/main" val="27631720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is sexual abuse.  We hear so much about it that it seems almost impossible to believe that it could be declining.  But multiple sources confirm this fairly large downward trend.  It is clear and large in the data from child protection agencies counting substantiations.</a:t>
            </a:r>
          </a:p>
        </p:txBody>
      </p:sp>
      <p:sp>
        <p:nvSpPr>
          <p:cNvPr id="4" name="Slide Number Placeholder 3"/>
          <p:cNvSpPr>
            <a:spLocks noGrp="1"/>
          </p:cNvSpPr>
          <p:nvPr>
            <p:ph type="sldNum" sz="quarter" idx="5"/>
          </p:nvPr>
        </p:nvSpPr>
        <p:spPr/>
        <p:txBody>
          <a:bodyPr/>
          <a:lstStyle/>
          <a:p>
            <a:fld id="{96C98A4F-3027-450C-8250-7420BB32097F}" type="slidenum">
              <a:rPr lang="en-US" altLang="en-US" smtClean="0"/>
              <a:pPr/>
              <a:t>29</a:t>
            </a:fld>
            <a:endParaRPr lang="en-US" altLang="en-US"/>
          </a:p>
        </p:txBody>
      </p:sp>
    </p:spTree>
    <p:extLst>
      <p:ext uri="{BB962C8B-B14F-4D97-AF65-F5344CB8AC3E}">
        <p14:creationId xmlns:p14="http://schemas.microsoft.com/office/powerpoint/2010/main" val="37760051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But it is clear from surveys of victims as well.  Here is one regular survey from Minnesota showing large declines since the 1990s.  The national crime victimization survey also shows large declines in sexual assault of teenagers ages 12-17.</a:t>
            </a:r>
          </a:p>
        </p:txBody>
      </p:sp>
      <p:sp>
        <p:nvSpPr>
          <p:cNvPr id="4" name="Slide Number Placeholder 3"/>
          <p:cNvSpPr>
            <a:spLocks noGrp="1"/>
          </p:cNvSpPr>
          <p:nvPr>
            <p:ph type="sldNum" sz="quarter" idx="5"/>
          </p:nvPr>
        </p:nvSpPr>
        <p:spPr/>
        <p:txBody>
          <a:bodyPr/>
          <a:lstStyle/>
          <a:p>
            <a:fld id="{96C98A4F-3027-450C-8250-7420BB32097F}" type="slidenum">
              <a:rPr lang="en-US" altLang="en-US" smtClean="0"/>
              <a:pPr/>
              <a:t>30</a:t>
            </a:fld>
            <a:endParaRPr lang="en-US" altLang="en-US"/>
          </a:p>
        </p:txBody>
      </p:sp>
    </p:spTree>
    <p:extLst>
      <p:ext uri="{BB962C8B-B14F-4D97-AF65-F5344CB8AC3E}">
        <p14:creationId xmlns:p14="http://schemas.microsoft.com/office/powerpoint/2010/main" val="33842736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7634" name="Group 2"/>
          <p:cNvGrpSpPr>
            <a:grpSpLocks/>
          </p:cNvGrpSpPr>
          <p:nvPr/>
        </p:nvGrpSpPr>
        <p:grpSpPr bwMode="auto">
          <a:xfrm>
            <a:off x="-498475" y="1311275"/>
            <a:ext cx="10429875" cy="5908675"/>
            <a:chOff x="-313" y="824"/>
            <a:chExt cx="6570" cy="3722"/>
          </a:xfrm>
        </p:grpSpPr>
        <p:sp>
          <p:nvSpPr>
            <p:cNvPr id="197635" name="Rectangle 3"/>
            <p:cNvSpPr>
              <a:spLocks noChangeArrowheads="1"/>
            </p:cNvSpPr>
            <p:nvPr userDrawn="1"/>
          </p:nvSpPr>
          <p:spPr bwMode="hidden">
            <a:xfrm rot="20798144" flipV="1">
              <a:off x="-14" y="1033"/>
              <a:ext cx="1744"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endParaRPr lang="en-US"/>
            </a:p>
          </p:txBody>
        </p:sp>
        <p:sp>
          <p:nvSpPr>
            <p:cNvPr id="197636" name="Rectangle 4"/>
            <p:cNvSpPr>
              <a:spLocks noChangeArrowheads="1"/>
            </p:cNvSpPr>
            <p:nvPr userDrawn="1"/>
          </p:nvSpPr>
          <p:spPr bwMode="hidden">
            <a:xfrm rot="20774366" flipV="1">
              <a:off x="-24" y="1127"/>
              <a:ext cx="203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endParaRPr lang="en-US"/>
            </a:p>
          </p:txBody>
        </p:sp>
        <p:sp>
          <p:nvSpPr>
            <p:cNvPr id="197637" name="Rectangle 5"/>
            <p:cNvSpPr>
              <a:spLocks noChangeArrowheads="1"/>
            </p:cNvSpPr>
            <p:nvPr userDrawn="1"/>
          </p:nvSpPr>
          <p:spPr bwMode="hidden">
            <a:xfrm rot="20757421" flipV="1">
              <a:off x="-27" y="1198"/>
              <a:ext cx="224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endParaRPr lang="en-US"/>
            </a:p>
          </p:txBody>
        </p:sp>
        <p:sp>
          <p:nvSpPr>
            <p:cNvPr id="197638" name="Rectangle 6"/>
            <p:cNvSpPr>
              <a:spLocks noChangeArrowheads="1"/>
            </p:cNvSpPr>
            <p:nvPr userDrawn="1"/>
          </p:nvSpPr>
          <p:spPr bwMode="hidden">
            <a:xfrm rot="20684206" flipV="1">
              <a:off x="-43" y="1283"/>
              <a:ext cx="247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endParaRPr lang="en-US"/>
            </a:p>
          </p:txBody>
        </p:sp>
        <p:sp>
          <p:nvSpPr>
            <p:cNvPr id="197639" name="Rectangle 7"/>
            <p:cNvSpPr>
              <a:spLocks noChangeArrowheads="1"/>
            </p:cNvSpPr>
            <p:nvPr userDrawn="1"/>
          </p:nvSpPr>
          <p:spPr bwMode="hidden">
            <a:xfrm rot="20631226" flipV="1">
              <a:off x="-51" y="1397"/>
              <a:ext cx="2770"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endParaRPr lang="en-US"/>
            </a:p>
          </p:txBody>
        </p:sp>
        <p:sp>
          <p:nvSpPr>
            <p:cNvPr id="197640" name="Rectangle 8"/>
            <p:cNvSpPr>
              <a:spLocks noChangeArrowheads="1"/>
            </p:cNvSpPr>
            <p:nvPr userDrawn="1"/>
          </p:nvSpPr>
          <p:spPr bwMode="hidden">
            <a:xfrm rot="20554235" flipV="1">
              <a:off x="-65" y="1523"/>
              <a:ext cx="3058"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endParaRPr lang="en-US"/>
            </a:p>
          </p:txBody>
        </p:sp>
        <p:sp>
          <p:nvSpPr>
            <p:cNvPr id="197641" name="Rectangle 9"/>
            <p:cNvSpPr>
              <a:spLocks noChangeArrowheads="1"/>
            </p:cNvSpPr>
            <p:nvPr userDrawn="1"/>
          </p:nvSpPr>
          <p:spPr bwMode="hidden">
            <a:xfrm rot="20466593" flipV="1">
              <a:off x="-93" y="1694"/>
              <a:ext cx="340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endParaRPr lang="en-US"/>
            </a:p>
          </p:txBody>
        </p:sp>
        <p:sp>
          <p:nvSpPr>
            <p:cNvPr id="197642" name="Rectangle 10"/>
            <p:cNvSpPr>
              <a:spLocks noChangeArrowheads="1"/>
            </p:cNvSpPr>
            <p:nvPr userDrawn="1"/>
          </p:nvSpPr>
          <p:spPr bwMode="hidden">
            <a:xfrm rot="20343219" flipV="1">
              <a:off x="-99" y="1863"/>
              <a:ext cx="3749" cy="6"/>
            </a:xfrm>
            <a:prstGeom prst="rect">
              <a:avLst/>
            </a:prstGeom>
            <a:gradFill rotWithShape="0">
              <a:gsLst>
                <a:gs pos="0">
                  <a:schemeClr val="bg1"/>
                </a:gs>
                <a:gs pos="100000">
                  <a:schemeClr val="bg1">
                    <a:gamma/>
                    <a:shade val="84706"/>
                    <a:invGamma/>
                  </a:schemeClr>
                </a:gs>
              </a:gsLst>
              <a:lin ang="2700000" scaled="1"/>
            </a:gradFill>
            <a:ln w="9525">
              <a:noFill/>
              <a:miter lim="800000"/>
              <a:headEnd/>
              <a:tailEnd/>
            </a:ln>
            <a:effectLst/>
          </p:spPr>
          <p:txBody>
            <a:bodyPr rot="10800000"/>
            <a:lstStyle/>
            <a:p>
              <a:pPr algn="ctr" eaLnBrk="1" hangingPunct="1"/>
              <a:endParaRPr lang="en-US"/>
            </a:p>
          </p:txBody>
        </p:sp>
        <p:sp>
          <p:nvSpPr>
            <p:cNvPr id="197643" name="Rectangle 11"/>
            <p:cNvSpPr>
              <a:spLocks noChangeArrowheads="1"/>
            </p:cNvSpPr>
            <p:nvPr userDrawn="1"/>
          </p:nvSpPr>
          <p:spPr bwMode="hidden">
            <a:xfrm rot="20211065" flipV="1">
              <a:off x="-165" y="2053"/>
              <a:ext cx="4209" cy="6"/>
            </a:xfrm>
            <a:prstGeom prst="rect">
              <a:avLst/>
            </a:prstGeom>
            <a:gradFill rotWithShape="0">
              <a:gsLst>
                <a:gs pos="0">
                  <a:schemeClr val="bg1"/>
                </a:gs>
                <a:gs pos="100000">
                  <a:schemeClr val="bg1">
                    <a:gamma/>
                    <a:shade val="75686"/>
                    <a:invGamma/>
                  </a:schemeClr>
                </a:gs>
              </a:gsLst>
              <a:lin ang="2700000" scaled="1"/>
            </a:gradFill>
            <a:ln w="9525">
              <a:noFill/>
              <a:miter lim="800000"/>
              <a:headEnd/>
              <a:tailEnd/>
            </a:ln>
            <a:effectLst/>
          </p:spPr>
          <p:txBody>
            <a:bodyPr rot="10800000"/>
            <a:lstStyle/>
            <a:p>
              <a:pPr algn="ctr" eaLnBrk="1" hangingPunct="1"/>
              <a:endParaRPr lang="en-US"/>
            </a:p>
          </p:txBody>
        </p:sp>
        <p:sp>
          <p:nvSpPr>
            <p:cNvPr id="197644" name="Rectangle 12"/>
            <p:cNvSpPr>
              <a:spLocks noChangeArrowheads="1"/>
            </p:cNvSpPr>
            <p:nvPr userDrawn="1"/>
          </p:nvSpPr>
          <p:spPr bwMode="hidden">
            <a:xfrm rot="20102912" flipV="1">
              <a:off x="-214" y="2289"/>
              <a:ext cx="4612"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rot="10800000"/>
            <a:lstStyle/>
            <a:p>
              <a:pPr algn="ctr" eaLnBrk="1" hangingPunct="1"/>
              <a:endParaRPr lang="en-US"/>
            </a:p>
          </p:txBody>
        </p:sp>
        <p:sp>
          <p:nvSpPr>
            <p:cNvPr id="197645" name="Rectangle 13"/>
            <p:cNvSpPr>
              <a:spLocks noChangeArrowheads="1"/>
            </p:cNvSpPr>
            <p:nvPr userDrawn="1"/>
          </p:nvSpPr>
          <p:spPr bwMode="hidden">
            <a:xfrm rot="19923405" flipV="1">
              <a:off x="-313" y="2617"/>
              <a:ext cx="5200"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eaLnBrk="1" hangingPunct="1"/>
              <a:endParaRPr lang="en-US"/>
            </a:p>
          </p:txBody>
        </p:sp>
        <p:sp>
          <p:nvSpPr>
            <p:cNvPr id="197646" name="Rectangle 14"/>
            <p:cNvSpPr>
              <a:spLocks noChangeArrowheads="1"/>
            </p:cNvSpPr>
            <p:nvPr userDrawn="1"/>
          </p:nvSpPr>
          <p:spPr bwMode="hidden">
            <a:xfrm rot="19686284" flipV="1">
              <a:off x="9" y="2881"/>
              <a:ext cx="5401" cy="6"/>
            </a:xfrm>
            <a:prstGeom prst="rect">
              <a:avLst/>
            </a:prstGeom>
            <a:gradFill rotWithShape="0">
              <a:gsLst>
                <a:gs pos="0">
                  <a:schemeClr val="bg1"/>
                </a:gs>
                <a:gs pos="100000">
                  <a:schemeClr val="bg1">
                    <a:gamma/>
                    <a:shade val="46275"/>
                    <a:invGamma/>
                  </a:schemeClr>
                </a:gs>
              </a:gsLst>
              <a:lin ang="2700000" scaled="1"/>
            </a:gradFill>
            <a:ln w="9525">
              <a:noFill/>
              <a:miter lim="800000"/>
              <a:headEnd/>
              <a:tailEnd/>
            </a:ln>
            <a:effectLst/>
          </p:spPr>
          <p:txBody>
            <a:bodyPr rot="10800000"/>
            <a:lstStyle/>
            <a:p>
              <a:pPr algn="ctr" eaLnBrk="1" hangingPunct="1"/>
              <a:endParaRPr lang="en-US"/>
            </a:p>
          </p:txBody>
        </p:sp>
        <p:sp>
          <p:nvSpPr>
            <p:cNvPr id="197647" name="Rectangle 15"/>
            <p:cNvSpPr>
              <a:spLocks noChangeArrowheads="1"/>
            </p:cNvSpPr>
            <p:nvPr userDrawn="1"/>
          </p:nvSpPr>
          <p:spPr bwMode="hidden">
            <a:xfrm rot="19383534" flipV="1">
              <a:off x="1319" y="2928"/>
              <a:ext cx="4612" cy="6"/>
            </a:xfrm>
            <a:prstGeom prst="rect">
              <a:avLst/>
            </a:prstGeom>
            <a:gradFill rotWithShape="0">
              <a:gsLst>
                <a:gs pos="0">
                  <a:schemeClr val="bg1"/>
                </a:gs>
                <a:gs pos="100000">
                  <a:schemeClr val="bg1">
                    <a:gamma/>
                    <a:shade val="30196"/>
                    <a:invGamma/>
                  </a:schemeClr>
                </a:gs>
              </a:gsLst>
              <a:lin ang="2700000" scaled="1"/>
            </a:gradFill>
            <a:ln w="9525">
              <a:noFill/>
              <a:miter lim="800000"/>
              <a:headEnd/>
              <a:tailEnd/>
            </a:ln>
            <a:effectLst/>
          </p:spPr>
          <p:txBody>
            <a:bodyPr rot="10800000"/>
            <a:lstStyle/>
            <a:p>
              <a:pPr algn="ctr" eaLnBrk="1" hangingPunct="1"/>
              <a:endParaRPr lang="en-US"/>
            </a:p>
          </p:txBody>
        </p:sp>
        <p:sp>
          <p:nvSpPr>
            <p:cNvPr id="197648" name="Rectangle 16"/>
            <p:cNvSpPr>
              <a:spLocks noChangeArrowheads="1"/>
            </p:cNvSpPr>
            <p:nvPr userDrawn="1"/>
          </p:nvSpPr>
          <p:spPr bwMode="hidden">
            <a:xfrm rot="18994182" flipV="1">
              <a:off x="2681" y="3071"/>
              <a:ext cx="3576" cy="6"/>
            </a:xfrm>
            <a:prstGeom prst="rect">
              <a:avLst/>
            </a:prstGeom>
            <a:gradFill rotWithShape="0">
              <a:gsLst>
                <a:gs pos="0">
                  <a:schemeClr val="bg1"/>
                </a:gs>
                <a:gs pos="100000">
                  <a:schemeClr val="bg1">
                    <a:gamma/>
                    <a:shade val="3137"/>
                    <a:invGamma/>
                  </a:schemeClr>
                </a:gs>
              </a:gsLst>
              <a:lin ang="2700000" scaled="1"/>
            </a:gradFill>
            <a:ln w="9525">
              <a:noFill/>
              <a:miter lim="800000"/>
              <a:headEnd/>
              <a:tailEnd/>
            </a:ln>
            <a:effectLst/>
          </p:spPr>
          <p:txBody>
            <a:bodyPr rot="10800000"/>
            <a:lstStyle/>
            <a:p>
              <a:pPr algn="ctr" eaLnBrk="1" hangingPunct="1"/>
              <a:endParaRPr lang="en-US"/>
            </a:p>
          </p:txBody>
        </p:sp>
        <p:sp>
          <p:nvSpPr>
            <p:cNvPr id="197649" name="Rectangle 17"/>
            <p:cNvSpPr>
              <a:spLocks noChangeArrowheads="1"/>
            </p:cNvSpPr>
            <p:nvPr userDrawn="1"/>
          </p:nvSpPr>
          <p:spPr bwMode="hidden">
            <a:xfrm rot="18603245" flipV="1">
              <a:off x="4052" y="3504"/>
              <a:ext cx="2079"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eaLnBrk="1" hangingPunct="1"/>
              <a:endParaRPr lang="en-US"/>
            </a:p>
          </p:txBody>
        </p:sp>
        <p:sp>
          <p:nvSpPr>
            <p:cNvPr id="197650" name="Rectangle 18"/>
            <p:cNvSpPr>
              <a:spLocks noChangeArrowheads="1"/>
            </p:cNvSpPr>
            <p:nvPr userDrawn="1"/>
          </p:nvSpPr>
          <p:spPr bwMode="hidden">
            <a:xfrm rot="39991575" flipH="1" flipV="1">
              <a:off x="5368" y="4167"/>
              <a:ext cx="501"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eaLnBrk="1" hangingPunct="1"/>
              <a:endParaRPr lang="en-US"/>
            </a:p>
          </p:txBody>
        </p:sp>
        <p:sp>
          <p:nvSpPr>
            <p:cNvPr id="197651" name="Rectangle 19"/>
            <p:cNvSpPr>
              <a:spLocks noChangeArrowheads="1"/>
            </p:cNvSpPr>
            <p:nvPr userDrawn="1"/>
          </p:nvSpPr>
          <p:spPr bwMode="hidden">
            <a:xfrm rot="-20541361">
              <a:off x="-146" y="2360"/>
              <a:ext cx="6046"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a:lstStyle/>
            <a:p>
              <a:pPr algn="ctr" eaLnBrk="1" hangingPunct="1"/>
              <a:endParaRPr lang="en-US"/>
            </a:p>
          </p:txBody>
        </p:sp>
        <p:sp>
          <p:nvSpPr>
            <p:cNvPr id="197652" name="Rectangle 20"/>
            <p:cNvSpPr>
              <a:spLocks noChangeArrowheads="1"/>
            </p:cNvSpPr>
            <p:nvPr userDrawn="1"/>
          </p:nvSpPr>
          <p:spPr bwMode="hidden">
            <a:xfrm rot="-20036206">
              <a:off x="-198" y="3396"/>
              <a:ext cx="4142"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eaLnBrk="1" hangingPunct="1"/>
              <a:endParaRPr lang="en-US"/>
            </a:p>
          </p:txBody>
        </p:sp>
        <p:sp>
          <p:nvSpPr>
            <p:cNvPr id="197653" name="Rectangle 21"/>
            <p:cNvSpPr>
              <a:spLocks noChangeArrowheads="1"/>
            </p:cNvSpPr>
            <p:nvPr userDrawn="1"/>
          </p:nvSpPr>
          <p:spPr bwMode="hidden">
            <a:xfrm rot="1732981">
              <a:off x="-165" y="3624"/>
              <a:ext cx="2804"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eaLnBrk="1" hangingPunct="1"/>
              <a:endParaRPr lang="en-US"/>
            </a:p>
          </p:txBody>
        </p:sp>
        <p:sp>
          <p:nvSpPr>
            <p:cNvPr id="197654" name="Rectangle 22"/>
            <p:cNvSpPr>
              <a:spLocks noChangeArrowheads="1"/>
            </p:cNvSpPr>
            <p:nvPr userDrawn="1"/>
          </p:nvSpPr>
          <p:spPr bwMode="hidden">
            <a:xfrm rot="1969083">
              <a:off x="-110" y="3922"/>
              <a:ext cx="1400"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a:lstStyle/>
            <a:p>
              <a:pPr algn="ctr" eaLnBrk="1" hangingPunct="1"/>
              <a:endParaRPr lang="en-US"/>
            </a:p>
          </p:txBody>
        </p:sp>
        <p:sp>
          <p:nvSpPr>
            <p:cNvPr id="197655" name="Rectangle 23"/>
            <p:cNvSpPr>
              <a:spLocks noChangeArrowheads="1"/>
            </p:cNvSpPr>
            <p:nvPr userDrawn="1"/>
          </p:nvSpPr>
          <p:spPr bwMode="hidden">
            <a:xfrm rot="-20213826">
              <a:off x="-216" y="3221"/>
              <a:ext cx="5477" cy="6"/>
            </a:xfrm>
            <a:prstGeom prst="rect">
              <a:avLst/>
            </a:prstGeom>
            <a:gradFill rotWithShape="0">
              <a:gsLst>
                <a:gs pos="0">
                  <a:schemeClr val="bg1"/>
                </a:gs>
                <a:gs pos="100000">
                  <a:schemeClr val="bg1">
                    <a:gamma/>
                    <a:shade val="48627"/>
                    <a:invGamma/>
                  </a:schemeClr>
                </a:gs>
              </a:gsLst>
              <a:lin ang="2700000" scaled="1"/>
            </a:gradFill>
            <a:ln w="9525">
              <a:noFill/>
              <a:miter lim="800000"/>
              <a:headEnd/>
              <a:tailEnd/>
            </a:ln>
            <a:effectLst/>
          </p:spPr>
          <p:txBody>
            <a:bodyPr/>
            <a:lstStyle/>
            <a:p>
              <a:pPr algn="ctr" eaLnBrk="1" hangingPunct="1"/>
              <a:endParaRPr lang="en-US"/>
            </a:p>
          </p:txBody>
        </p:sp>
        <p:sp>
          <p:nvSpPr>
            <p:cNvPr id="197656" name="Rectangle 24"/>
            <p:cNvSpPr>
              <a:spLocks noChangeArrowheads="1"/>
            </p:cNvSpPr>
            <p:nvPr userDrawn="1"/>
          </p:nvSpPr>
          <p:spPr bwMode="hidden">
            <a:xfrm rot="22583969">
              <a:off x="-115" y="2129"/>
              <a:ext cx="6016" cy="6"/>
            </a:xfrm>
            <a:prstGeom prst="rect">
              <a:avLst/>
            </a:prstGeom>
            <a:gradFill rotWithShape="0">
              <a:gsLst>
                <a:gs pos="0">
                  <a:schemeClr val="bg1"/>
                </a:gs>
                <a:gs pos="100000">
                  <a:schemeClr val="bg1">
                    <a:gamma/>
                    <a:shade val="57647"/>
                    <a:invGamma/>
                  </a:schemeClr>
                </a:gs>
              </a:gsLst>
              <a:lin ang="0" scaled="1"/>
            </a:gradFill>
            <a:ln w="9525">
              <a:noFill/>
              <a:miter lim="800000"/>
              <a:headEnd/>
              <a:tailEnd/>
            </a:ln>
            <a:effectLst/>
          </p:spPr>
          <p:txBody>
            <a:bodyPr/>
            <a:lstStyle/>
            <a:p>
              <a:pPr algn="ctr" eaLnBrk="1" hangingPunct="1"/>
              <a:endParaRPr lang="en-US"/>
            </a:p>
          </p:txBody>
        </p:sp>
        <p:sp>
          <p:nvSpPr>
            <p:cNvPr id="197657" name="Rectangle 25"/>
            <p:cNvSpPr>
              <a:spLocks noChangeArrowheads="1"/>
            </p:cNvSpPr>
            <p:nvPr userDrawn="1"/>
          </p:nvSpPr>
          <p:spPr bwMode="hidden">
            <a:xfrm rot="930109" flipV="1">
              <a:off x="80" y="1946"/>
              <a:ext cx="575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eaLnBrk="1" hangingPunct="1"/>
              <a:endParaRPr lang="en-US"/>
            </a:p>
          </p:txBody>
        </p:sp>
        <p:sp>
          <p:nvSpPr>
            <p:cNvPr id="197658" name="Rectangle 26"/>
            <p:cNvSpPr>
              <a:spLocks noChangeArrowheads="1"/>
            </p:cNvSpPr>
            <p:nvPr userDrawn="1"/>
          </p:nvSpPr>
          <p:spPr bwMode="hidden">
            <a:xfrm rot="-20731987">
              <a:off x="374" y="1802"/>
              <a:ext cx="5475"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eaLnBrk="1" hangingPunct="1"/>
              <a:endParaRPr lang="en-US"/>
            </a:p>
          </p:txBody>
        </p:sp>
        <p:sp>
          <p:nvSpPr>
            <p:cNvPr id="197659" name="Rectangle 27"/>
            <p:cNvSpPr>
              <a:spLocks noChangeArrowheads="1"/>
            </p:cNvSpPr>
            <p:nvPr userDrawn="1"/>
          </p:nvSpPr>
          <p:spPr bwMode="hidden">
            <a:xfrm rot="-64024402">
              <a:off x="848" y="1582"/>
              <a:ext cx="497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eaLnBrk="1" hangingPunct="1"/>
              <a:endParaRPr lang="en-US"/>
            </a:p>
          </p:txBody>
        </p:sp>
        <p:sp>
          <p:nvSpPr>
            <p:cNvPr id="197660" name="Rectangle 28"/>
            <p:cNvSpPr>
              <a:spLocks noChangeArrowheads="1"/>
            </p:cNvSpPr>
            <p:nvPr userDrawn="1"/>
          </p:nvSpPr>
          <p:spPr bwMode="hidden">
            <a:xfrm rot="-42464612">
              <a:off x="1053" y="1476"/>
              <a:ext cx="4759"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eaLnBrk="1" hangingPunct="1"/>
              <a:endParaRPr lang="en-US"/>
            </a:p>
          </p:txBody>
        </p:sp>
        <p:sp>
          <p:nvSpPr>
            <p:cNvPr id="197661" name="Rectangle 29"/>
            <p:cNvSpPr>
              <a:spLocks noChangeArrowheads="1"/>
            </p:cNvSpPr>
            <p:nvPr userDrawn="1"/>
          </p:nvSpPr>
          <p:spPr bwMode="hidden">
            <a:xfrm rot="-20907336">
              <a:off x="1244" y="1377"/>
              <a:ext cx="4557"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a:lstStyle/>
            <a:p>
              <a:pPr algn="ctr" eaLnBrk="1" hangingPunct="1"/>
              <a:endParaRPr lang="en-US"/>
            </a:p>
          </p:txBody>
        </p:sp>
        <p:sp>
          <p:nvSpPr>
            <p:cNvPr id="197662" name="Rectangle 30"/>
            <p:cNvSpPr>
              <a:spLocks noChangeArrowheads="1"/>
            </p:cNvSpPr>
            <p:nvPr userDrawn="1"/>
          </p:nvSpPr>
          <p:spPr bwMode="hidden">
            <a:xfrm rot="655690" flipV="1">
              <a:off x="1487" y="1305"/>
              <a:ext cx="431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eaLnBrk="1" hangingPunct="1"/>
              <a:endParaRPr lang="en-US"/>
            </a:p>
          </p:txBody>
        </p:sp>
        <p:sp>
          <p:nvSpPr>
            <p:cNvPr id="197663" name="Rectangle 31"/>
            <p:cNvSpPr>
              <a:spLocks noChangeArrowheads="1"/>
            </p:cNvSpPr>
            <p:nvPr userDrawn="1"/>
          </p:nvSpPr>
          <p:spPr bwMode="hidden">
            <a:xfrm rot="636921" flipV="1">
              <a:off x="1650" y="1218"/>
              <a:ext cx="415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eaLnBrk="1" hangingPunct="1"/>
              <a:endParaRPr lang="en-US"/>
            </a:p>
          </p:txBody>
        </p:sp>
        <p:sp>
          <p:nvSpPr>
            <p:cNvPr id="197664" name="Rectangle 32"/>
            <p:cNvSpPr>
              <a:spLocks noChangeArrowheads="1"/>
            </p:cNvSpPr>
            <p:nvPr userDrawn="1"/>
          </p:nvSpPr>
          <p:spPr bwMode="hidden">
            <a:xfrm rot="803987" flipV="1">
              <a:off x="611" y="1684"/>
              <a:ext cx="5204"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eaLnBrk="1" hangingPunct="1"/>
              <a:endParaRPr lang="en-US"/>
            </a:p>
          </p:txBody>
        </p:sp>
        <p:sp>
          <p:nvSpPr>
            <p:cNvPr id="197665" name="Rectangle 33"/>
            <p:cNvSpPr>
              <a:spLocks noChangeArrowheads="1"/>
            </p:cNvSpPr>
            <p:nvPr userDrawn="1"/>
          </p:nvSpPr>
          <p:spPr bwMode="hidden">
            <a:xfrm rot="1273217" flipV="1">
              <a:off x="-204" y="2976"/>
              <a:ext cx="6150"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rot="10800000"/>
            <a:lstStyle/>
            <a:p>
              <a:pPr algn="ctr" eaLnBrk="1" hangingPunct="1"/>
              <a:endParaRPr lang="en-US"/>
            </a:p>
          </p:txBody>
        </p:sp>
        <p:sp>
          <p:nvSpPr>
            <p:cNvPr id="197666" name="Rectangle 34"/>
            <p:cNvSpPr>
              <a:spLocks noChangeArrowheads="1"/>
            </p:cNvSpPr>
            <p:nvPr userDrawn="1"/>
          </p:nvSpPr>
          <p:spPr bwMode="hidden">
            <a:xfrm rot="1169729" flipV="1">
              <a:off x="-174" y="2663"/>
              <a:ext cx="6104" cy="6"/>
            </a:xfrm>
            <a:prstGeom prst="rect">
              <a:avLst/>
            </a:prstGeom>
            <a:gradFill rotWithShape="0">
              <a:gsLst>
                <a:gs pos="0">
                  <a:schemeClr val="bg1"/>
                </a:gs>
                <a:gs pos="100000">
                  <a:schemeClr val="bg1">
                    <a:gamma/>
                    <a:shade val="51373"/>
                    <a:invGamma/>
                  </a:schemeClr>
                </a:gs>
              </a:gsLst>
              <a:lin ang="2700000" scaled="1"/>
            </a:gradFill>
            <a:ln w="9525">
              <a:noFill/>
              <a:miter lim="800000"/>
              <a:headEnd/>
              <a:tailEnd/>
            </a:ln>
            <a:effectLst/>
          </p:spPr>
          <p:txBody>
            <a:bodyPr rot="10800000"/>
            <a:lstStyle/>
            <a:p>
              <a:pPr algn="ctr" eaLnBrk="1" hangingPunct="1"/>
              <a:endParaRPr lang="en-US"/>
            </a:p>
          </p:txBody>
        </p:sp>
        <p:sp>
          <p:nvSpPr>
            <p:cNvPr id="197667" name="Oval 35"/>
            <p:cNvSpPr>
              <a:spLocks noChangeArrowheads="1"/>
            </p:cNvSpPr>
            <p:nvPr/>
          </p:nvSpPr>
          <p:spPr bwMode="hidden">
            <a:xfrm>
              <a:off x="740" y="3359"/>
              <a:ext cx="168" cy="9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97668" name="Oval 36"/>
            <p:cNvSpPr>
              <a:spLocks noChangeArrowheads="1"/>
            </p:cNvSpPr>
            <p:nvPr/>
          </p:nvSpPr>
          <p:spPr bwMode="hidden">
            <a:xfrm>
              <a:off x="236" y="3074"/>
              <a:ext cx="168" cy="9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97669" name="Oval 37"/>
            <p:cNvSpPr>
              <a:spLocks noChangeArrowheads="1"/>
            </p:cNvSpPr>
            <p:nvPr/>
          </p:nvSpPr>
          <p:spPr bwMode="hidden">
            <a:xfrm>
              <a:off x="159" y="3652"/>
              <a:ext cx="196" cy="10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97670" name="Oval 38"/>
            <p:cNvSpPr>
              <a:spLocks noChangeArrowheads="1"/>
            </p:cNvSpPr>
            <p:nvPr/>
          </p:nvSpPr>
          <p:spPr bwMode="hidden">
            <a:xfrm>
              <a:off x="2077" y="2661"/>
              <a:ext cx="156" cy="8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97671" name="Oval 39"/>
            <p:cNvSpPr>
              <a:spLocks noChangeArrowheads="1"/>
            </p:cNvSpPr>
            <p:nvPr/>
          </p:nvSpPr>
          <p:spPr bwMode="hidden">
            <a:xfrm>
              <a:off x="1223" y="3076"/>
              <a:ext cx="168" cy="9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97672" name="Oval 40"/>
            <p:cNvSpPr>
              <a:spLocks noChangeArrowheads="1"/>
            </p:cNvSpPr>
            <p:nvPr/>
          </p:nvSpPr>
          <p:spPr bwMode="hidden">
            <a:xfrm>
              <a:off x="1686" y="2857"/>
              <a:ext cx="156" cy="9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97673" name="Oval 41"/>
            <p:cNvSpPr>
              <a:spLocks noChangeArrowheads="1"/>
            </p:cNvSpPr>
            <p:nvPr/>
          </p:nvSpPr>
          <p:spPr bwMode="hidden">
            <a:xfrm>
              <a:off x="750" y="2839"/>
              <a:ext cx="151"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97674" name="Oval 42"/>
            <p:cNvSpPr>
              <a:spLocks noChangeArrowheads="1"/>
            </p:cNvSpPr>
            <p:nvPr/>
          </p:nvSpPr>
          <p:spPr bwMode="hidden">
            <a:xfrm>
              <a:off x="367" y="2656"/>
              <a:ext cx="150" cy="84"/>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97675" name="Oval 43"/>
            <p:cNvSpPr>
              <a:spLocks noChangeArrowheads="1"/>
            </p:cNvSpPr>
            <p:nvPr/>
          </p:nvSpPr>
          <p:spPr bwMode="hidden">
            <a:xfrm>
              <a:off x="1172" y="2642"/>
              <a:ext cx="156" cy="8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97676" name="Oval 44"/>
            <p:cNvSpPr>
              <a:spLocks noChangeArrowheads="1"/>
            </p:cNvSpPr>
            <p:nvPr/>
          </p:nvSpPr>
          <p:spPr bwMode="hidden">
            <a:xfrm>
              <a:off x="2401" y="2485"/>
              <a:ext cx="156" cy="83"/>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97677" name="Oval 45"/>
            <p:cNvSpPr>
              <a:spLocks noChangeArrowheads="1"/>
            </p:cNvSpPr>
            <p:nvPr/>
          </p:nvSpPr>
          <p:spPr bwMode="hidden">
            <a:xfrm>
              <a:off x="1910" y="2314"/>
              <a:ext cx="134" cy="7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97678" name="Oval 46"/>
            <p:cNvSpPr>
              <a:spLocks noChangeArrowheads="1"/>
            </p:cNvSpPr>
            <p:nvPr/>
          </p:nvSpPr>
          <p:spPr bwMode="hidden">
            <a:xfrm>
              <a:off x="2254" y="2154"/>
              <a:ext cx="134"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97679" name="Oval 47"/>
            <p:cNvSpPr>
              <a:spLocks noChangeArrowheads="1"/>
            </p:cNvSpPr>
            <p:nvPr/>
          </p:nvSpPr>
          <p:spPr bwMode="hidden">
            <a:xfrm>
              <a:off x="2742" y="2305"/>
              <a:ext cx="140" cy="72"/>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97680" name="Oval 48"/>
            <p:cNvSpPr>
              <a:spLocks noChangeArrowheads="1"/>
            </p:cNvSpPr>
            <p:nvPr/>
          </p:nvSpPr>
          <p:spPr bwMode="hidden">
            <a:xfrm>
              <a:off x="2812" y="1898"/>
              <a:ext cx="129"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97681" name="Oval 49"/>
            <p:cNvSpPr>
              <a:spLocks noChangeArrowheads="1"/>
            </p:cNvSpPr>
            <p:nvPr/>
          </p:nvSpPr>
          <p:spPr bwMode="hidden">
            <a:xfrm>
              <a:off x="3721" y="1792"/>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97682" name="Oval 50"/>
            <p:cNvSpPr>
              <a:spLocks noChangeArrowheads="1"/>
            </p:cNvSpPr>
            <p:nvPr/>
          </p:nvSpPr>
          <p:spPr bwMode="hidden">
            <a:xfrm>
              <a:off x="3528" y="1896"/>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97683" name="Oval 51"/>
            <p:cNvSpPr>
              <a:spLocks noChangeArrowheads="1"/>
            </p:cNvSpPr>
            <p:nvPr/>
          </p:nvSpPr>
          <p:spPr bwMode="hidden">
            <a:xfrm>
              <a:off x="3064" y="1778"/>
              <a:ext cx="128" cy="6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97684" name="Oval 52"/>
            <p:cNvSpPr>
              <a:spLocks noChangeArrowheads="1"/>
            </p:cNvSpPr>
            <p:nvPr/>
          </p:nvSpPr>
          <p:spPr bwMode="hidden">
            <a:xfrm>
              <a:off x="3277" y="2024"/>
              <a:ext cx="134" cy="73"/>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endParaRPr lang="en-US"/>
            </a:p>
          </p:txBody>
        </p:sp>
        <p:sp>
          <p:nvSpPr>
            <p:cNvPr id="197685" name="Oval 53"/>
            <p:cNvSpPr>
              <a:spLocks noChangeArrowheads="1"/>
            </p:cNvSpPr>
            <p:nvPr/>
          </p:nvSpPr>
          <p:spPr bwMode="hidden">
            <a:xfrm>
              <a:off x="3027" y="2160"/>
              <a:ext cx="133" cy="61"/>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endParaRPr lang="en-US"/>
            </a:p>
          </p:txBody>
        </p:sp>
        <p:sp>
          <p:nvSpPr>
            <p:cNvPr id="197686" name="Oval 54"/>
            <p:cNvSpPr>
              <a:spLocks noChangeArrowheads="1"/>
            </p:cNvSpPr>
            <p:nvPr/>
          </p:nvSpPr>
          <p:spPr bwMode="hidden">
            <a:xfrm>
              <a:off x="1569" y="2453"/>
              <a:ext cx="150" cy="9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97687" name="Oval 55"/>
            <p:cNvSpPr>
              <a:spLocks noChangeArrowheads="1"/>
            </p:cNvSpPr>
            <p:nvPr/>
          </p:nvSpPr>
          <p:spPr bwMode="hidden">
            <a:xfrm>
              <a:off x="1863" y="2028"/>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97688" name="Oval 56"/>
            <p:cNvSpPr>
              <a:spLocks noChangeArrowheads="1"/>
            </p:cNvSpPr>
            <p:nvPr/>
          </p:nvSpPr>
          <p:spPr bwMode="hidden">
            <a:xfrm>
              <a:off x="1513" y="2175"/>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97689" name="Oval 57"/>
            <p:cNvSpPr>
              <a:spLocks noChangeArrowheads="1"/>
            </p:cNvSpPr>
            <p:nvPr/>
          </p:nvSpPr>
          <p:spPr bwMode="hidden">
            <a:xfrm>
              <a:off x="1191" y="2311"/>
              <a:ext cx="134" cy="72"/>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97690" name="Oval 58"/>
            <p:cNvSpPr>
              <a:spLocks noChangeArrowheads="1"/>
            </p:cNvSpPr>
            <p:nvPr/>
          </p:nvSpPr>
          <p:spPr bwMode="hidden">
            <a:xfrm>
              <a:off x="1154" y="2047"/>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97691" name="Oval 59"/>
            <p:cNvSpPr>
              <a:spLocks noChangeArrowheads="1"/>
            </p:cNvSpPr>
            <p:nvPr/>
          </p:nvSpPr>
          <p:spPr bwMode="hidden">
            <a:xfrm>
              <a:off x="1142" y="1803"/>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97692" name="Oval 60"/>
            <p:cNvSpPr>
              <a:spLocks noChangeArrowheads="1"/>
            </p:cNvSpPr>
            <p:nvPr/>
          </p:nvSpPr>
          <p:spPr bwMode="hidden">
            <a:xfrm>
              <a:off x="1500" y="1912"/>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97693" name="Oval 61"/>
            <p:cNvSpPr>
              <a:spLocks noChangeArrowheads="1"/>
            </p:cNvSpPr>
            <p:nvPr/>
          </p:nvSpPr>
          <p:spPr bwMode="hidden">
            <a:xfrm>
              <a:off x="1804" y="1801"/>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97694" name="Oval 62"/>
            <p:cNvSpPr>
              <a:spLocks noChangeArrowheads="1"/>
            </p:cNvSpPr>
            <p:nvPr/>
          </p:nvSpPr>
          <p:spPr bwMode="hidden">
            <a:xfrm>
              <a:off x="2159" y="1905"/>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97695" name="Oval 63"/>
            <p:cNvSpPr>
              <a:spLocks noChangeArrowheads="1"/>
            </p:cNvSpPr>
            <p:nvPr/>
          </p:nvSpPr>
          <p:spPr bwMode="hidden">
            <a:xfrm>
              <a:off x="2432" y="1787"/>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97696" name="Oval 64"/>
            <p:cNvSpPr>
              <a:spLocks noChangeArrowheads="1"/>
            </p:cNvSpPr>
            <p:nvPr/>
          </p:nvSpPr>
          <p:spPr bwMode="hidden">
            <a:xfrm>
              <a:off x="470" y="2032"/>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97697" name="Oval 65"/>
            <p:cNvSpPr>
              <a:spLocks noChangeArrowheads="1"/>
            </p:cNvSpPr>
            <p:nvPr/>
          </p:nvSpPr>
          <p:spPr bwMode="hidden">
            <a:xfrm>
              <a:off x="68" y="2166"/>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97698" name="Oval 66"/>
            <p:cNvSpPr>
              <a:spLocks noChangeArrowheads="1"/>
            </p:cNvSpPr>
            <p:nvPr/>
          </p:nvSpPr>
          <p:spPr bwMode="hidden">
            <a:xfrm>
              <a:off x="798" y="1916"/>
              <a:ext cx="128" cy="6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97699" name="Oval 67"/>
            <p:cNvSpPr>
              <a:spLocks noChangeArrowheads="1"/>
            </p:cNvSpPr>
            <p:nvPr/>
          </p:nvSpPr>
          <p:spPr bwMode="hidden">
            <a:xfrm>
              <a:off x="455" y="1797"/>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197700" name="Oval 68"/>
            <p:cNvSpPr>
              <a:spLocks noChangeArrowheads="1"/>
            </p:cNvSpPr>
            <p:nvPr/>
          </p:nvSpPr>
          <p:spPr bwMode="hidden">
            <a:xfrm>
              <a:off x="113" y="1901"/>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197701" name="Oval 69"/>
            <p:cNvSpPr>
              <a:spLocks noChangeArrowheads="1"/>
            </p:cNvSpPr>
            <p:nvPr/>
          </p:nvSpPr>
          <p:spPr bwMode="hidden">
            <a:xfrm>
              <a:off x="432" y="2323"/>
              <a:ext cx="139"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97702" name="Oval 70"/>
            <p:cNvSpPr>
              <a:spLocks noChangeArrowheads="1"/>
            </p:cNvSpPr>
            <p:nvPr/>
          </p:nvSpPr>
          <p:spPr bwMode="hidden">
            <a:xfrm>
              <a:off x="814" y="2178"/>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97703" name="Oval 71"/>
            <p:cNvSpPr>
              <a:spLocks noChangeArrowheads="1"/>
            </p:cNvSpPr>
            <p:nvPr/>
          </p:nvSpPr>
          <p:spPr bwMode="hidden">
            <a:xfrm>
              <a:off x="789" y="2472"/>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97704" name="Oval 72"/>
            <p:cNvSpPr>
              <a:spLocks noChangeArrowheads="1"/>
            </p:cNvSpPr>
            <p:nvPr/>
          </p:nvSpPr>
          <p:spPr bwMode="hidden">
            <a:xfrm>
              <a:off x="2544" y="2015"/>
              <a:ext cx="140" cy="7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97705" name="Oval 73"/>
            <p:cNvSpPr>
              <a:spLocks noChangeArrowheads="1"/>
            </p:cNvSpPr>
            <p:nvPr/>
          </p:nvSpPr>
          <p:spPr bwMode="hidden">
            <a:xfrm>
              <a:off x="1457" y="1700"/>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97706" name="Oval 74"/>
            <p:cNvSpPr>
              <a:spLocks noChangeArrowheads="1"/>
            </p:cNvSpPr>
            <p:nvPr/>
          </p:nvSpPr>
          <p:spPr bwMode="hidden">
            <a:xfrm>
              <a:off x="1747"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97707" name="Oval 75"/>
            <p:cNvSpPr>
              <a:spLocks noChangeArrowheads="1"/>
            </p:cNvSpPr>
            <p:nvPr/>
          </p:nvSpPr>
          <p:spPr bwMode="hidden">
            <a:xfrm>
              <a:off x="1385"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97708" name="Oval 76"/>
            <p:cNvSpPr>
              <a:spLocks noChangeArrowheads="1"/>
            </p:cNvSpPr>
            <p:nvPr/>
          </p:nvSpPr>
          <p:spPr bwMode="hidden">
            <a:xfrm>
              <a:off x="1093" y="1595"/>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97709" name="Oval 77"/>
            <p:cNvSpPr>
              <a:spLocks noChangeArrowheads="1"/>
            </p:cNvSpPr>
            <p:nvPr/>
          </p:nvSpPr>
          <p:spPr bwMode="hidden">
            <a:xfrm>
              <a:off x="792" y="1690"/>
              <a:ext cx="124"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197710" name="Oval 78"/>
            <p:cNvSpPr>
              <a:spLocks noChangeArrowheads="1"/>
            </p:cNvSpPr>
            <p:nvPr/>
          </p:nvSpPr>
          <p:spPr bwMode="hidden">
            <a:xfrm>
              <a:off x="2011" y="1512"/>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97711" name="Oval 79"/>
            <p:cNvSpPr>
              <a:spLocks noChangeArrowheads="1"/>
            </p:cNvSpPr>
            <p:nvPr/>
          </p:nvSpPr>
          <p:spPr bwMode="hidden">
            <a:xfrm>
              <a:off x="2087" y="169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97712" name="Oval 80"/>
            <p:cNvSpPr>
              <a:spLocks noChangeArrowheads="1"/>
            </p:cNvSpPr>
            <p:nvPr/>
          </p:nvSpPr>
          <p:spPr bwMode="hidden">
            <a:xfrm>
              <a:off x="2345" y="1601"/>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97713" name="Oval 81"/>
            <p:cNvSpPr>
              <a:spLocks noChangeArrowheads="1"/>
            </p:cNvSpPr>
            <p:nvPr/>
          </p:nvSpPr>
          <p:spPr bwMode="hidden">
            <a:xfrm>
              <a:off x="2684" y="1686"/>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97714" name="Oval 82"/>
            <p:cNvSpPr>
              <a:spLocks noChangeArrowheads="1"/>
            </p:cNvSpPr>
            <p:nvPr/>
          </p:nvSpPr>
          <p:spPr bwMode="hidden">
            <a:xfrm>
              <a:off x="806" y="1512"/>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197715" name="Oval 83"/>
            <p:cNvSpPr>
              <a:spLocks noChangeArrowheads="1"/>
            </p:cNvSpPr>
            <p:nvPr/>
          </p:nvSpPr>
          <p:spPr bwMode="hidden">
            <a:xfrm>
              <a:off x="495" y="1597"/>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197716" name="Oval 84"/>
            <p:cNvSpPr>
              <a:spLocks noChangeArrowheads="1"/>
            </p:cNvSpPr>
            <p:nvPr/>
          </p:nvSpPr>
          <p:spPr bwMode="hidden">
            <a:xfrm>
              <a:off x="228" y="1508"/>
              <a:ext cx="123"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97717" name="Oval 85"/>
            <p:cNvSpPr>
              <a:spLocks noChangeArrowheads="1"/>
            </p:cNvSpPr>
            <p:nvPr/>
          </p:nvSpPr>
          <p:spPr bwMode="hidden">
            <a:xfrm>
              <a:off x="157" y="1698"/>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197718" name="Oval 86"/>
            <p:cNvSpPr>
              <a:spLocks noChangeArrowheads="1"/>
            </p:cNvSpPr>
            <p:nvPr/>
          </p:nvSpPr>
          <p:spPr bwMode="hidden">
            <a:xfrm>
              <a:off x="2887" y="1595"/>
              <a:ext cx="124"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97719" name="Oval 87"/>
            <p:cNvSpPr>
              <a:spLocks noChangeArrowheads="1"/>
            </p:cNvSpPr>
            <p:nvPr/>
          </p:nvSpPr>
          <p:spPr bwMode="hidden">
            <a:xfrm>
              <a:off x="3079" y="1511"/>
              <a:ext cx="124"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97720" name="Oval 88"/>
            <p:cNvSpPr>
              <a:spLocks noChangeArrowheads="1"/>
            </p:cNvSpPr>
            <p:nvPr/>
          </p:nvSpPr>
          <p:spPr bwMode="hidden">
            <a:xfrm>
              <a:off x="3270" y="1688"/>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97721" name="Oval 89"/>
            <p:cNvSpPr>
              <a:spLocks noChangeArrowheads="1"/>
            </p:cNvSpPr>
            <p:nvPr/>
          </p:nvSpPr>
          <p:spPr bwMode="hidden">
            <a:xfrm>
              <a:off x="3453"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97722" name="Oval 90"/>
            <p:cNvSpPr>
              <a:spLocks noChangeArrowheads="1"/>
            </p:cNvSpPr>
            <p:nvPr/>
          </p:nvSpPr>
          <p:spPr bwMode="hidden">
            <a:xfrm>
              <a:off x="3651"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97723" name="Oval 91"/>
            <p:cNvSpPr>
              <a:spLocks noChangeArrowheads="1"/>
            </p:cNvSpPr>
            <p:nvPr/>
          </p:nvSpPr>
          <p:spPr bwMode="hidden">
            <a:xfrm>
              <a:off x="4251" y="1513"/>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97724" name="Oval 92"/>
            <p:cNvSpPr>
              <a:spLocks noChangeArrowheads="1"/>
            </p:cNvSpPr>
            <p:nvPr/>
          </p:nvSpPr>
          <p:spPr bwMode="hidden">
            <a:xfrm>
              <a:off x="3901" y="1701"/>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97725" name="Oval 93"/>
            <p:cNvSpPr>
              <a:spLocks noChangeArrowheads="1"/>
            </p:cNvSpPr>
            <p:nvPr/>
          </p:nvSpPr>
          <p:spPr bwMode="hidden">
            <a:xfrm>
              <a:off x="4086" y="1608"/>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97726" name="Oval 94"/>
            <p:cNvSpPr>
              <a:spLocks noChangeArrowheads="1"/>
            </p:cNvSpPr>
            <p:nvPr/>
          </p:nvSpPr>
          <p:spPr bwMode="hidden">
            <a:xfrm>
              <a:off x="1282" y="3653"/>
              <a:ext cx="196" cy="11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97727" name="Oval 95"/>
            <p:cNvSpPr>
              <a:spLocks noChangeArrowheads="1"/>
            </p:cNvSpPr>
            <p:nvPr/>
          </p:nvSpPr>
          <p:spPr bwMode="hidden">
            <a:xfrm>
              <a:off x="707" y="4014"/>
              <a:ext cx="191" cy="11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97728" name="Oval 96"/>
            <p:cNvSpPr>
              <a:spLocks noChangeArrowheads="1"/>
            </p:cNvSpPr>
            <p:nvPr/>
          </p:nvSpPr>
          <p:spPr bwMode="hidden">
            <a:xfrm>
              <a:off x="2229" y="309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97729" name="Oval 97"/>
            <p:cNvSpPr>
              <a:spLocks noChangeArrowheads="1"/>
            </p:cNvSpPr>
            <p:nvPr/>
          </p:nvSpPr>
          <p:spPr bwMode="hidden">
            <a:xfrm>
              <a:off x="2604" y="2867"/>
              <a:ext cx="156" cy="89"/>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97730" name="Oval 98"/>
            <p:cNvSpPr>
              <a:spLocks noChangeArrowheads="1"/>
            </p:cNvSpPr>
            <p:nvPr/>
          </p:nvSpPr>
          <p:spPr bwMode="hidden">
            <a:xfrm>
              <a:off x="2907" y="2668"/>
              <a:ext cx="156" cy="84"/>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97731" name="Oval 99"/>
            <p:cNvSpPr>
              <a:spLocks noChangeArrowheads="1"/>
            </p:cNvSpPr>
            <p:nvPr/>
          </p:nvSpPr>
          <p:spPr bwMode="hidden">
            <a:xfrm>
              <a:off x="3248" y="2454"/>
              <a:ext cx="150" cy="9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97732" name="Oval 100"/>
            <p:cNvSpPr>
              <a:spLocks noChangeArrowheads="1"/>
            </p:cNvSpPr>
            <p:nvPr/>
          </p:nvSpPr>
          <p:spPr bwMode="hidden">
            <a:xfrm>
              <a:off x="1801" y="336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97733" name="Oval 101"/>
            <p:cNvSpPr>
              <a:spLocks noChangeArrowheads="1"/>
            </p:cNvSpPr>
            <p:nvPr/>
          </p:nvSpPr>
          <p:spPr bwMode="hidden">
            <a:xfrm>
              <a:off x="3512" y="2302"/>
              <a:ext cx="134" cy="73"/>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97734" name="Oval 102"/>
            <p:cNvSpPr>
              <a:spLocks noChangeArrowheads="1"/>
            </p:cNvSpPr>
            <p:nvPr/>
          </p:nvSpPr>
          <p:spPr bwMode="hidden">
            <a:xfrm>
              <a:off x="3980" y="2014"/>
              <a:ext cx="134" cy="7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97735" name="Oval 103"/>
            <p:cNvSpPr>
              <a:spLocks noChangeArrowheads="1"/>
            </p:cNvSpPr>
            <p:nvPr/>
          </p:nvSpPr>
          <p:spPr bwMode="hidden">
            <a:xfrm>
              <a:off x="3753" y="2158"/>
              <a:ext cx="134" cy="6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97736" name="Oval 104"/>
            <p:cNvSpPr>
              <a:spLocks noChangeArrowheads="1"/>
            </p:cNvSpPr>
            <p:nvPr/>
          </p:nvSpPr>
          <p:spPr bwMode="hidden">
            <a:xfrm>
              <a:off x="4176" y="1898"/>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97737" name="Oval 105"/>
            <p:cNvSpPr>
              <a:spLocks noChangeArrowheads="1"/>
            </p:cNvSpPr>
            <p:nvPr/>
          </p:nvSpPr>
          <p:spPr bwMode="hidden">
            <a:xfrm>
              <a:off x="4338" y="1797"/>
              <a:ext cx="12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97738" name="Oval 106"/>
            <p:cNvSpPr>
              <a:spLocks noChangeArrowheads="1"/>
            </p:cNvSpPr>
            <p:nvPr/>
          </p:nvSpPr>
          <p:spPr bwMode="hidden">
            <a:xfrm>
              <a:off x="4505" y="1700"/>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197739" name="Oval 107"/>
            <p:cNvSpPr>
              <a:spLocks noChangeArrowheads="1"/>
            </p:cNvSpPr>
            <p:nvPr/>
          </p:nvSpPr>
          <p:spPr bwMode="hidden">
            <a:xfrm>
              <a:off x="4661" y="1603"/>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197740" name="Oval 108"/>
            <p:cNvSpPr>
              <a:spLocks noChangeArrowheads="1"/>
            </p:cNvSpPr>
            <p:nvPr/>
          </p:nvSpPr>
          <p:spPr bwMode="hidden">
            <a:xfrm>
              <a:off x="4803" y="1512"/>
              <a:ext cx="128" cy="5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97741" name="Oval 109"/>
            <p:cNvSpPr>
              <a:spLocks noChangeArrowheads="1"/>
            </p:cNvSpPr>
            <p:nvPr/>
          </p:nvSpPr>
          <p:spPr bwMode="hidden">
            <a:xfrm>
              <a:off x="4930" y="1431"/>
              <a:ext cx="111" cy="5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97742" name="Oval 110"/>
            <p:cNvSpPr>
              <a:spLocks noChangeArrowheads="1"/>
            </p:cNvSpPr>
            <p:nvPr/>
          </p:nvSpPr>
          <p:spPr bwMode="hidden">
            <a:xfrm>
              <a:off x="3835" y="1430"/>
              <a:ext cx="112" cy="5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97743" name="Oval 111"/>
            <p:cNvSpPr>
              <a:spLocks noChangeArrowheads="1"/>
            </p:cNvSpPr>
            <p:nvPr/>
          </p:nvSpPr>
          <p:spPr bwMode="hidden">
            <a:xfrm>
              <a:off x="3286" y="1430"/>
              <a:ext cx="112"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97744" name="Oval 112"/>
            <p:cNvSpPr>
              <a:spLocks noChangeArrowheads="1"/>
            </p:cNvSpPr>
            <p:nvPr/>
          </p:nvSpPr>
          <p:spPr bwMode="hidden">
            <a:xfrm>
              <a:off x="2972" y="1366"/>
              <a:ext cx="111"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97745" name="Oval 113"/>
            <p:cNvSpPr>
              <a:spLocks noChangeArrowheads="1"/>
            </p:cNvSpPr>
            <p:nvPr/>
          </p:nvSpPr>
          <p:spPr bwMode="hidden">
            <a:xfrm>
              <a:off x="3152" y="1292"/>
              <a:ext cx="112" cy="50"/>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97746" name="Oval 114"/>
            <p:cNvSpPr>
              <a:spLocks noChangeArrowheads="1"/>
            </p:cNvSpPr>
            <p:nvPr/>
          </p:nvSpPr>
          <p:spPr bwMode="hidden">
            <a:xfrm>
              <a:off x="3020" y="1170"/>
              <a:ext cx="112"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97747" name="Oval 115"/>
            <p:cNvSpPr>
              <a:spLocks noChangeArrowheads="1"/>
            </p:cNvSpPr>
            <p:nvPr/>
          </p:nvSpPr>
          <p:spPr bwMode="hidden">
            <a:xfrm>
              <a:off x="2443" y="1368"/>
              <a:ext cx="112"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97748" name="Oval 116"/>
            <p:cNvSpPr>
              <a:spLocks noChangeArrowheads="1"/>
            </p:cNvSpPr>
            <p:nvPr/>
          </p:nvSpPr>
          <p:spPr bwMode="hidden">
            <a:xfrm>
              <a:off x="2301" y="1220"/>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197749" name="Oval 117"/>
            <p:cNvSpPr>
              <a:spLocks noChangeArrowheads="1"/>
            </p:cNvSpPr>
            <p:nvPr/>
          </p:nvSpPr>
          <p:spPr bwMode="hidden">
            <a:xfrm>
              <a:off x="2095" y="1284"/>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197750" name="Oval 118"/>
            <p:cNvSpPr>
              <a:spLocks noChangeArrowheads="1"/>
            </p:cNvSpPr>
            <p:nvPr/>
          </p:nvSpPr>
          <p:spPr bwMode="hidden">
            <a:xfrm>
              <a:off x="2228" y="1442"/>
              <a:ext cx="111"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97751" name="Oval 119"/>
            <p:cNvSpPr>
              <a:spLocks noChangeArrowheads="1"/>
            </p:cNvSpPr>
            <p:nvPr/>
          </p:nvSpPr>
          <p:spPr bwMode="hidden">
            <a:xfrm>
              <a:off x="1109" y="1424"/>
              <a:ext cx="112"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197752" name="Oval 120"/>
            <p:cNvSpPr>
              <a:spLocks noChangeArrowheads="1"/>
            </p:cNvSpPr>
            <p:nvPr/>
          </p:nvSpPr>
          <p:spPr bwMode="hidden">
            <a:xfrm>
              <a:off x="611" y="1284"/>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97753" name="Oval 121"/>
            <p:cNvSpPr>
              <a:spLocks noChangeArrowheads="1"/>
            </p:cNvSpPr>
            <p:nvPr/>
          </p:nvSpPr>
          <p:spPr bwMode="hidden">
            <a:xfrm>
              <a:off x="305" y="1358"/>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97754" name="Oval 122"/>
            <p:cNvSpPr>
              <a:spLocks noChangeArrowheads="1"/>
            </p:cNvSpPr>
            <p:nvPr/>
          </p:nvSpPr>
          <p:spPr bwMode="hidden">
            <a:xfrm>
              <a:off x="156" y="1154"/>
              <a:ext cx="112"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97755" name="Oval 123"/>
            <p:cNvSpPr>
              <a:spLocks noChangeArrowheads="1"/>
            </p:cNvSpPr>
            <p:nvPr/>
          </p:nvSpPr>
          <p:spPr bwMode="hidden">
            <a:xfrm>
              <a:off x="4538" y="1365"/>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97756" name="Oval 124"/>
            <p:cNvSpPr>
              <a:spLocks noChangeArrowheads="1"/>
            </p:cNvSpPr>
            <p:nvPr/>
          </p:nvSpPr>
          <p:spPr bwMode="hidden">
            <a:xfrm>
              <a:off x="4407" y="1440"/>
              <a:ext cx="105" cy="4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97757" name="Oval 125"/>
            <p:cNvSpPr>
              <a:spLocks noChangeArrowheads="1"/>
            </p:cNvSpPr>
            <p:nvPr/>
          </p:nvSpPr>
          <p:spPr bwMode="hidden">
            <a:xfrm>
              <a:off x="3992" y="1356"/>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97758" name="Oval 126"/>
            <p:cNvSpPr>
              <a:spLocks noChangeArrowheads="1"/>
            </p:cNvSpPr>
            <p:nvPr/>
          </p:nvSpPr>
          <p:spPr bwMode="hidden">
            <a:xfrm>
              <a:off x="3466" y="1356"/>
              <a:ext cx="106" cy="45"/>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97759" name="Oval 127"/>
            <p:cNvSpPr>
              <a:spLocks noChangeArrowheads="1"/>
            </p:cNvSpPr>
            <p:nvPr/>
          </p:nvSpPr>
          <p:spPr bwMode="hidden">
            <a:xfrm>
              <a:off x="2852" y="1228"/>
              <a:ext cx="106"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97760" name="Oval 128"/>
            <p:cNvSpPr>
              <a:spLocks noChangeArrowheads="1"/>
            </p:cNvSpPr>
            <p:nvPr/>
          </p:nvSpPr>
          <p:spPr bwMode="hidden">
            <a:xfrm>
              <a:off x="2678" y="1109"/>
              <a:ext cx="106" cy="44"/>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197761" name="Oval 129"/>
            <p:cNvSpPr>
              <a:spLocks noChangeArrowheads="1"/>
            </p:cNvSpPr>
            <p:nvPr/>
          </p:nvSpPr>
          <p:spPr bwMode="hidden">
            <a:xfrm>
              <a:off x="2859" y="1045"/>
              <a:ext cx="106"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197762" name="Oval 130"/>
            <p:cNvSpPr>
              <a:spLocks noChangeArrowheads="1"/>
            </p:cNvSpPr>
            <p:nvPr/>
          </p:nvSpPr>
          <p:spPr bwMode="hidden">
            <a:xfrm>
              <a:off x="1942" y="104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97763" name="Oval 131"/>
            <p:cNvSpPr>
              <a:spLocks noChangeArrowheads="1"/>
            </p:cNvSpPr>
            <p:nvPr/>
          </p:nvSpPr>
          <p:spPr bwMode="hidden">
            <a:xfrm>
              <a:off x="1088" y="1277"/>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97764" name="Oval 132"/>
            <p:cNvSpPr>
              <a:spLocks noChangeArrowheads="1"/>
            </p:cNvSpPr>
            <p:nvPr/>
          </p:nvSpPr>
          <p:spPr bwMode="hidden">
            <a:xfrm>
              <a:off x="827" y="13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97765" name="Oval 133"/>
            <p:cNvSpPr>
              <a:spLocks noChangeArrowheads="1"/>
            </p:cNvSpPr>
            <p:nvPr/>
          </p:nvSpPr>
          <p:spPr bwMode="hidden">
            <a:xfrm>
              <a:off x="537" y="1428"/>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97766" name="Oval 134"/>
            <p:cNvSpPr>
              <a:spLocks noChangeArrowheads="1"/>
            </p:cNvSpPr>
            <p:nvPr/>
          </p:nvSpPr>
          <p:spPr bwMode="hidden">
            <a:xfrm>
              <a:off x="635" y="106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97767" name="Oval 135"/>
            <p:cNvSpPr>
              <a:spLocks noChangeArrowheads="1"/>
            </p:cNvSpPr>
            <p:nvPr/>
          </p:nvSpPr>
          <p:spPr bwMode="hidden">
            <a:xfrm>
              <a:off x="1540" y="10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97768" name="Oval 136"/>
            <p:cNvSpPr>
              <a:spLocks noChangeArrowheads="1"/>
            </p:cNvSpPr>
            <p:nvPr/>
          </p:nvSpPr>
          <p:spPr bwMode="hidden">
            <a:xfrm>
              <a:off x="1120" y="1063"/>
              <a:ext cx="10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97769" name="Oval 137"/>
            <p:cNvSpPr>
              <a:spLocks noChangeArrowheads="1"/>
            </p:cNvSpPr>
            <p:nvPr/>
          </p:nvSpPr>
          <p:spPr bwMode="hidden">
            <a:xfrm>
              <a:off x="4131" y="1284"/>
              <a:ext cx="111" cy="4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97770" name="Oval 138"/>
            <p:cNvSpPr>
              <a:spLocks noChangeArrowheads="1"/>
            </p:cNvSpPr>
            <p:nvPr/>
          </p:nvSpPr>
          <p:spPr bwMode="hidden">
            <a:xfrm>
              <a:off x="3477" y="1163"/>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97771" name="Oval 139"/>
            <p:cNvSpPr>
              <a:spLocks noChangeArrowheads="1"/>
            </p:cNvSpPr>
            <p:nvPr/>
          </p:nvSpPr>
          <p:spPr bwMode="hidden">
            <a:xfrm>
              <a:off x="3315" y="1229"/>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97772" name="Oval 140"/>
            <p:cNvSpPr>
              <a:spLocks noChangeArrowheads="1"/>
            </p:cNvSpPr>
            <p:nvPr/>
          </p:nvSpPr>
          <p:spPr bwMode="hidden">
            <a:xfrm>
              <a:off x="3174" y="1112"/>
              <a:ext cx="112"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97773" name="Oval 141"/>
            <p:cNvSpPr>
              <a:spLocks noChangeArrowheads="1"/>
            </p:cNvSpPr>
            <p:nvPr/>
          </p:nvSpPr>
          <p:spPr bwMode="hidden">
            <a:xfrm>
              <a:off x="2396" y="1051"/>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197774" name="Oval 142"/>
            <p:cNvSpPr>
              <a:spLocks noChangeArrowheads="1"/>
            </p:cNvSpPr>
            <p:nvPr/>
          </p:nvSpPr>
          <p:spPr bwMode="hidden">
            <a:xfrm>
              <a:off x="2769" y="1446"/>
              <a:ext cx="111" cy="44"/>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97775" name="Oval 143"/>
            <p:cNvSpPr>
              <a:spLocks noChangeArrowheads="1"/>
            </p:cNvSpPr>
            <p:nvPr/>
          </p:nvSpPr>
          <p:spPr bwMode="hidden">
            <a:xfrm>
              <a:off x="2656" y="1294"/>
              <a:ext cx="112" cy="45"/>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97776" name="Oval 144"/>
            <p:cNvSpPr>
              <a:spLocks noChangeArrowheads="1"/>
            </p:cNvSpPr>
            <p:nvPr/>
          </p:nvSpPr>
          <p:spPr bwMode="hidden">
            <a:xfrm>
              <a:off x="2501" y="1159"/>
              <a:ext cx="111"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197777" name="Oval 145"/>
            <p:cNvSpPr>
              <a:spLocks noChangeArrowheads="1"/>
            </p:cNvSpPr>
            <p:nvPr/>
          </p:nvSpPr>
          <p:spPr bwMode="hidden">
            <a:xfrm>
              <a:off x="2222" y="1101"/>
              <a:ext cx="112" cy="44"/>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197778" name="Oval 146"/>
            <p:cNvSpPr>
              <a:spLocks noChangeArrowheads="1"/>
            </p:cNvSpPr>
            <p:nvPr/>
          </p:nvSpPr>
          <p:spPr bwMode="hidden">
            <a:xfrm>
              <a:off x="2029" y="1162"/>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197779" name="Oval 147"/>
            <p:cNvSpPr>
              <a:spLocks noChangeArrowheads="1"/>
            </p:cNvSpPr>
            <p:nvPr/>
          </p:nvSpPr>
          <p:spPr bwMode="hidden">
            <a:xfrm>
              <a:off x="1875" y="1356"/>
              <a:ext cx="112"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197780" name="Oval 148"/>
            <p:cNvSpPr>
              <a:spLocks noChangeArrowheads="1"/>
            </p:cNvSpPr>
            <p:nvPr/>
          </p:nvSpPr>
          <p:spPr bwMode="hidden">
            <a:xfrm>
              <a:off x="1809" y="1223"/>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197781" name="Oval 149"/>
            <p:cNvSpPr>
              <a:spLocks noChangeArrowheads="1"/>
            </p:cNvSpPr>
            <p:nvPr/>
          </p:nvSpPr>
          <p:spPr bwMode="hidden">
            <a:xfrm>
              <a:off x="1738" y="1098"/>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97782" name="Oval 150"/>
            <p:cNvSpPr>
              <a:spLocks noChangeArrowheads="1"/>
            </p:cNvSpPr>
            <p:nvPr/>
          </p:nvSpPr>
          <p:spPr bwMode="hidden">
            <a:xfrm>
              <a:off x="1583" y="1289"/>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197783" name="Oval 151"/>
            <p:cNvSpPr>
              <a:spLocks noChangeArrowheads="1"/>
            </p:cNvSpPr>
            <p:nvPr/>
          </p:nvSpPr>
          <p:spPr bwMode="hidden">
            <a:xfrm>
              <a:off x="1379" y="1343"/>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197784" name="Oval 152"/>
            <p:cNvSpPr>
              <a:spLocks noChangeArrowheads="1"/>
            </p:cNvSpPr>
            <p:nvPr/>
          </p:nvSpPr>
          <p:spPr bwMode="hidden">
            <a:xfrm>
              <a:off x="1529" y="1156"/>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97785" name="Oval 153"/>
            <p:cNvSpPr>
              <a:spLocks noChangeArrowheads="1"/>
            </p:cNvSpPr>
            <p:nvPr/>
          </p:nvSpPr>
          <p:spPr bwMode="hidden">
            <a:xfrm>
              <a:off x="1294" y="1222"/>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97786" name="Oval 154"/>
            <p:cNvSpPr>
              <a:spLocks noChangeArrowheads="1"/>
            </p:cNvSpPr>
            <p:nvPr/>
          </p:nvSpPr>
          <p:spPr bwMode="hidden">
            <a:xfrm>
              <a:off x="1314" y="1112"/>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97787" name="Oval 155"/>
            <p:cNvSpPr>
              <a:spLocks noChangeArrowheads="1"/>
            </p:cNvSpPr>
            <p:nvPr/>
          </p:nvSpPr>
          <p:spPr bwMode="hidden">
            <a:xfrm>
              <a:off x="1082" y="116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97788" name="Oval 156"/>
            <p:cNvSpPr>
              <a:spLocks noChangeArrowheads="1"/>
            </p:cNvSpPr>
            <p:nvPr/>
          </p:nvSpPr>
          <p:spPr bwMode="hidden">
            <a:xfrm>
              <a:off x="877" y="1121"/>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97789" name="Oval 157"/>
            <p:cNvSpPr>
              <a:spLocks noChangeArrowheads="1"/>
            </p:cNvSpPr>
            <p:nvPr/>
          </p:nvSpPr>
          <p:spPr bwMode="hidden">
            <a:xfrm>
              <a:off x="875" y="121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97790" name="Oval 158"/>
            <p:cNvSpPr>
              <a:spLocks noChangeArrowheads="1"/>
            </p:cNvSpPr>
            <p:nvPr/>
          </p:nvSpPr>
          <p:spPr bwMode="hidden">
            <a:xfrm>
              <a:off x="680" y="117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97791" name="Oval 159"/>
            <p:cNvSpPr>
              <a:spLocks noChangeArrowheads="1"/>
            </p:cNvSpPr>
            <p:nvPr/>
          </p:nvSpPr>
          <p:spPr bwMode="hidden">
            <a:xfrm>
              <a:off x="411" y="123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97792" name="Oval 160"/>
            <p:cNvSpPr>
              <a:spLocks noChangeArrowheads="1"/>
            </p:cNvSpPr>
            <p:nvPr/>
          </p:nvSpPr>
          <p:spPr bwMode="hidden">
            <a:xfrm>
              <a:off x="434" y="110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97793" name="Oval 161"/>
            <p:cNvSpPr>
              <a:spLocks noChangeArrowheads="1"/>
            </p:cNvSpPr>
            <p:nvPr/>
          </p:nvSpPr>
          <p:spPr bwMode="hidden">
            <a:xfrm>
              <a:off x="119" y="131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97794" name="Oval 162"/>
            <p:cNvSpPr>
              <a:spLocks noChangeArrowheads="1"/>
            </p:cNvSpPr>
            <p:nvPr/>
          </p:nvSpPr>
          <p:spPr bwMode="hidden">
            <a:xfrm>
              <a:off x="858" y="1001"/>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97795" name="Oval 163"/>
            <p:cNvSpPr>
              <a:spLocks noChangeArrowheads="1"/>
            </p:cNvSpPr>
            <p:nvPr/>
          </p:nvSpPr>
          <p:spPr bwMode="hidden">
            <a:xfrm>
              <a:off x="1341" y="1013"/>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97796" name="Oval 164"/>
            <p:cNvSpPr>
              <a:spLocks noChangeArrowheads="1"/>
            </p:cNvSpPr>
            <p:nvPr/>
          </p:nvSpPr>
          <p:spPr bwMode="hidden">
            <a:xfrm>
              <a:off x="1739" y="1008"/>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97797" name="Oval 165"/>
            <p:cNvSpPr>
              <a:spLocks noChangeArrowheads="1"/>
            </p:cNvSpPr>
            <p:nvPr/>
          </p:nvSpPr>
          <p:spPr bwMode="hidden">
            <a:xfrm>
              <a:off x="2116" y="1001"/>
              <a:ext cx="100"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97798" name="Oval 166"/>
            <p:cNvSpPr>
              <a:spLocks noChangeArrowheads="1"/>
            </p:cNvSpPr>
            <p:nvPr/>
          </p:nvSpPr>
          <p:spPr bwMode="hidden">
            <a:xfrm>
              <a:off x="2320" y="941"/>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97799" name="Oval 167"/>
            <p:cNvSpPr>
              <a:spLocks noChangeArrowheads="1"/>
            </p:cNvSpPr>
            <p:nvPr/>
          </p:nvSpPr>
          <p:spPr bwMode="hidden">
            <a:xfrm>
              <a:off x="2601" y="995"/>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97800" name="Oval 168"/>
            <p:cNvSpPr>
              <a:spLocks noChangeArrowheads="1"/>
            </p:cNvSpPr>
            <p:nvPr/>
          </p:nvSpPr>
          <p:spPr bwMode="hidden">
            <a:xfrm>
              <a:off x="1667" y="1420"/>
              <a:ext cx="106"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197801" name="Oval 169"/>
            <p:cNvSpPr>
              <a:spLocks noChangeArrowheads="1"/>
            </p:cNvSpPr>
            <p:nvPr/>
          </p:nvSpPr>
          <p:spPr bwMode="hidden">
            <a:xfrm>
              <a:off x="2557" y="1516"/>
              <a:ext cx="123"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97802" name="Oval 170"/>
            <p:cNvSpPr>
              <a:spLocks noChangeArrowheads="1"/>
            </p:cNvSpPr>
            <p:nvPr/>
          </p:nvSpPr>
          <p:spPr bwMode="hidden">
            <a:xfrm>
              <a:off x="3619" y="1287"/>
              <a:ext cx="112"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97803" name="Oval 171"/>
            <p:cNvSpPr>
              <a:spLocks noChangeArrowheads="1"/>
            </p:cNvSpPr>
            <p:nvPr/>
          </p:nvSpPr>
          <p:spPr bwMode="hidden">
            <a:xfrm>
              <a:off x="3791" y="1212"/>
              <a:ext cx="111"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97804" name="Oval 172"/>
            <p:cNvSpPr>
              <a:spLocks noChangeArrowheads="1"/>
            </p:cNvSpPr>
            <p:nvPr/>
          </p:nvSpPr>
          <p:spPr bwMode="hidden">
            <a:xfrm>
              <a:off x="213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97805" name="Oval 173"/>
            <p:cNvSpPr>
              <a:spLocks noChangeArrowheads="1"/>
            </p:cNvSpPr>
            <p:nvPr/>
          </p:nvSpPr>
          <p:spPr bwMode="hidden">
            <a:xfrm>
              <a:off x="126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97806" name="Oval 174"/>
            <p:cNvSpPr>
              <a:spLocks noChangeArrowheads="1"/>
            </p:cNvSpPr>
            <p:nvPr/>
          </p:nvSpPr>
          <p:spPr bwMode="hidden">
            <a:xfrm>
              <a:off x="1471" y="869"/>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97807" name="Oval 175"/>
            <p:cNvSpPr>
              <a:spLocks noChangeArrowheads="1"/>
            </p:cNvSpPr>
            <p:nvPr/>
          </p:nvSpPr>
          <p:spPr bwMode="hidden">
            <a:xfrm>
              <a:off x="1650" y="824"/>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97808" name="Oval 176"/>
            <p:cNvSpPr>
              <a:spLocks noChangeArrowheads="1"/>
            </p:cNvSpPr>
            <p:nvPr/>
          </p:nvSpPr>
          <p:spPr bwMode="hidden">
            <a:xfrm>
              <a:off x="1918" y="869"/>
              <a:ext cx="84"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97809" name="Oval 177"/>
            <p:cNvSpPr>
              <a:spLocks noChangeArrowheads="1"/>
            </p:cNvSpPr>
            <p:nvPr/>
          </p:nvSpPr>
          <p:spPr bwMode="hidden">
            <a:xfrm>
              <a:off x="1720" y="923"/>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97810" name="Oval 178"/>
            <p:cNvSpPr>
              <a:spLocks noChangeArrowheads="1"/>
            </p:cNvSpPr>
            <p:nvPr/>
          </p:nvSpPr>
          <p:spPr bwMode="hidden">
            <a:xfrm>
              <a:off x="1913" y="957"/>
              <a:ext cx="9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97811" name="Oval 179"/>
            <p:cNvSpPr>
              <a:spLocks noChangeArrowheads="1"/>
            </p:cNvSpPr>
            <p:nvPr/>
          </p:nvSpPr>
          <p:spPr bwMode="hidden">
            <a:xfrm>
              <a:off x="1541" y="962"/>
              <a:ext cx="89"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97812" name="Oval 180"/>
            <p:cNvSpPr>
              <a:spLocks noChangeArrowheads="1"/>
            </p:cNvSpPr>
            <p:nvPr/>
          </p:nvSpPr>
          <p:spPr bwMode="hidden">
            <a:xfrm>
              <a:off x="1076" y="953"/>
              <a:ext cx="10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97813" name="Oval 181"/>
            <p:cNvSpPr>
              <a:spLocks noChangeArrowheads="1"/>
            </p:cNvSpPr>
            <p:nvPr/>
          </p:nvSpPr>
          <p:spPr bwMode="hidden">
            <a:xfrm>
              <a:off x="1983" y="4027"/>
              <a:ext cx="195" cy="10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97814" name="Oval 182"/>
            <p:cNvSpPr>
              <a:spLocks noChangeArrowheads="1"/>
            </p:cNvSpPr>
            <p:nvPr/>
          </p:nvSpPr>
          <p:spPr bwMode="hidden">
            <a:xfrm>
              <a:off x="2460" y="3671"/>
              <a:ext cx="196" cy="11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97815" name="Oval 183"/>
            <p:cNvSpPr>
              <a:spLocks noChangeArrowheads="1"/>
            </p:cNvSpPr>
            <p:nvPr/>
          </p:nvSpPr>
          <p:spPr bwMode="hidden">
            <a:xfrm>
              <a:off x="3238" y="3121"/>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97816" name="Oval 184"/>
            <p:cNvSpPr>
              <a:spLocks noChangeArrowheads="1"/>
            </p:cNvSpPr>
            <p:nvPr/>
          </p:nvSpPr>
          <p:spPr bwMode="hidden">
            <a:xfrm>
              <a:off x="3550" y="2880"/>
              <a:ext cx="157"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97817" name="Oval 185"/>
            <p:cNvSpPr>
              <a:spLocks noChangeArrowheads="1"/>
            </p:cNvSpPr>
            <p:nvPr/>
          </p:nvSpPr>
          <p:spPr bwMode="hidden">
            <a:xfrm>
              <a:off x="2892" y="3377"/>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97818" name="Oval 186"/>
            <p:cNvSpPr>
              <a:spLocks noChangeArrowheads="1"/>
            </p:cNvSpPr>
            <p:nvPr/>
          </p:nvSpPr>
          <p:spPr bwMode="hidden">
            <a:xfrm>
              <a:off x="3869" y="2657"/>
              <a:ext cx="151" cy="84"/>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97819" name="Oval 187"/>
            <p:cNvSpPr>
              <a:spLocks noChangeArrowheads="1"/>
            </p:cNvSpPr>
            <p:nvPr/>
          </p:nvSpPr>
          <p:spPr bwMode="hidden">
            <a:xfrm>
              <a:off x="4090" y="2475"/>
              <a:ext cx="156"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97820" name="Oval 188"/>
            <p:cNvSpPr>
              <a:spLocks noChangeArrowheads="1"/>
            </p:cNvSpPr>
            <p:nvPr/>
          </p:nvSpPr>
          <p:spPr bwMode="hidden">
            <a:xfrm>
              <a:off x="4327" y="2314"/>
              <a:ext cx="134" cy="7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97821" name="Oval 189"/>
            <p:cNvSpPr>
              <a:spLocks noChangeArrowheads="1"/>
            </p:cNvSpPr>
            <p:nvPr/>
          </p:nvSpPr>
          <p:spPr bwMode="hidden">
            <a:xfrm>
              <a:off x="4712" y="2022"/>
              <a:ext cx="134" cy="73"/>
            </a:xfrm>
            <a:prstGeom prst="ellipse">
              <a:avLst/>
            </a:prstGeom>
            <a:gradFill rotWithShape="0">
              <a:gsLst>
                <a:gs pos="0">
                  <a:schemeClr val="bg2"/>
                </a:gs>
                <a:gs pos="100000">
                  <a:schemeClr val="bg2">
                    <a:gamma/>
                    <a:shade val="54510"/>
                    <a:invGamma/>
                  </a:schemeClr>
                </a:gs>
              </a:gsLst>
              <a:lin ang="2700000" scaled="1"/>
            </a:gradFill>
            <a:ln w="9525">
              <a:noFill/>
              <a:round/>
              <a:headEnd/>
              <a:tailEnd/>
            </a:ln>
            <a:effectLst/>
          </p:spPr>
          <p:txBody>
            <a:bodyPr/>
            <a:lstStyle/>
            <a:p>
              <a:endParaRPr lang="en-US"/>
            </a:p>
          </p:txBody>
        </p:sp>
        <p:sp>
          <p:nvSpPr>
            <p:cNvPr id="197822" name="Oval 190"/>
            <p:cNvSpPr>
              <a:spLocks noChangeArrowheads="1"/>
            </p:cNvSpPr>
            <p:nvPr/>
          </p:nvSpPr>
          <p:spPr bwMode="hidden">
            <a:xfrm>
              <a:off x="4533" y="2162"/>
              <a:ext cx="13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97823" name="Oval 191"/>
            <p:cNvSpPr>
              <a:spLocks noChangeArrowheads="1"/>
            </p:cNvSpPr>
            <p:nvPr/>
          </p:nvSpPr>
          <p:spPr bwMode="hidden">
            <a:xfrm>
              <a:off x="4863" y="1920"/>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97824" name="Oval 192"/>
            <p:cNvSpPr>
              <a:spLocks noChangeArrowheads="1"/>
            </p:cNvSpPr>
            <p:nvPr/>
          </p:nvSpPr>
          <p:spPr bwMode="hidden">
            <a:xfrm>
              <a:off x="5009" y="1807"/>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97825" name="Oval 193"/>
            <p:cNvSpPr>
              <a:spLocks noChangeArrowheads="1"/>
            </p:cNvSpPr>
            <p:nvPr/>
          </p:nvSpPr>
          <p:spPr bwMode="hidden">
            <a:xfrm>
              <a:off x="5161" y="1702"/>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197826" name="Oval 194"/>
            <p:cNvSpPr>
              <a:spLocks noChangeArrowheads="1"/>
            </p:cNvSpPr>
            <p:nvPr/>
          </p:nvSpPr>
          <p:spPr bwMode="hidden">
            <a:xfrm>
              <a:off x="5277" y="1614"/>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197827" name="Oval 195"/>
            <p:cNvSpPr>
              <a:spLocks noChangeArrowheads="1"/>
            </p:cNvSpPr>
            <p:nvPr/>
          </p:nvSpPr>
          <p:spPr bwMode="hidden">
            <a:xfrm>
              <a:off x="5398" y="1521"/>
              <a:ext cx="123"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197828" name="Oval 196"/>
            <p:cNvSpPr>
              <a:spLocks noChangeArrowheads="1"/>
            </p:cNvSpPr>
            <p:nvPr/>
          </p:nvSpPr>
          <p:spPr bwMode="hidden">
            <a:xfrm>
              <a:off x="3255" y="4071"/>
              <a:ext cx="196" cy="106"/>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197829" name="Oval 197"/>
            <p:cNvSpPr>
              <a:spLocks noChangeArrowheads="1"/>
            </p:cNvSpPr>
            <p:nvPr/>
          </p:nvSpPr>
          <p:spPr bwMode="hidden">
            <a:xfrm>
              <a:off x="3651" y="3693"/>
              <a:ext cx="196" cy="111"/>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197830" name="Oval 198"/>
            <p:cNvSpPr>
              <a:spLocks noChangeArrowheads="1"/>
            </p:cNvSpPr>
            <p:nvPr/>
          </p:nvSpPr>
          <p:spPr bwMode="hidden">
            <a:xfrm>
              <a:off x="4773" y="3705"/>
              <a:ext cx="201" cy="106"/>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endParaRPr lang="en-US"/>
            </a:p>
          </p:txBody>
        </p:sp>
        <p:sp>
          <p:nvSpPr>
            <p:cNvPr id="197831" name="Oval 199"/>
            <p:cNvSpPr>
              <a:spLocks noChangeArrowheads="1"/>
            </p:cNvSpPr>
            <p:nvPr/>
          </p:nvSpPr>
          <p:spPr bwMode="hidden">
            <a:xfrm>
              <a:off x="4491" y="4049"/>
              <a:ext cx="196" cy="105"/>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endParaRPr lang="en-US"/>
            </a:p>
          </p:txBody>
        </p:sp>
        <p:sp>
          <p:nvSpPr>
            <p:cNvPr id="197832" name="Oval 200"/>
            <p:cNvSpPr>
              <a:spLocks noChangeArrowheads="1"/>
            </p:cNvSpPr>
            <p:nvPr/>
          </p:nvSpPr>
          <p:spPr bwMode="hidden">
            <a:xfrm>
              <a:off x="3989" y="3396"/>
              <a:ext cx="168" cy="96"/>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197833" name="Oval 201"/>
            <p:cNvSpPr>
              <a:spLocks noChangeArrowheads="1"/>
            </p:cNvSpPr>
            <p:nvPr/>
          </p:nvSpPr>
          <p:spPr bwMode="hidden">
            <a:xfrm>
              <a:off x="4263" y="3141"/>
              <a:ext cx="167" cy="95"/>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197834" name="Oval 202"/>
            <p:cNvSpPr>
              <a:spLocks noChangeArrowheads="1"/>
            </p:cNvSpPr>
            <p:nvPr/>
          </p:nvSpPr>
          <p:spPr bwMode="hidden">
            <a:xfrm>
              <a:off x="5044" y="3418"/>
              <a:ext cx="167" cy="95"/>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endParaRPr lang="en-US"/>
            </a:p>
          </p:txBody>
        </p:sp>
        <p:sp>
          <p:nvSpPr>
            <p:cNvPr id="197835" name="Oval 203"/>
            <p:cNvSpPr>
              <a:spLocks noChangeArrowheads="1"/>
            </p:cNvSpPr>
            <p:nvPr/>
          </p:nvSpPr>
          <p:spPr bwMode="hidden">
            <a:xfrm>
              <a:off x="4553" y="2873"/>
              <a:ext cx="156" cy="8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197836" name="Oval 204"/>
            <p:cNvSpPr>
              <a:spLocks noChangeArrowheads="1"/>
            </p:cNvSpPr>
            <p:nvPr/>
          </p:nvSpPr>
          <p:spPr bwMode="hidden">
            <a:xfrm>
              <a:off x="5293" y="3116"/>
              <a:ext cx="168" cy="95"/>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197837" name="Oval 205"/>
            <p:cNvSpPr>
              <a:spLocks noChangeArrowheads="1"/>
            </p:cNvSpPr>
            <p:nvPr/>
          </p:nvSpPr>
          <p:spPr bwMode="hidden">
            <a:xfrm>
              <a:off x="5497" y="2879"/>
              <a:ext cx="156" cy="89"/>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endParaRPr lang="en-US"/>
            </a:p>
          </p:txBody>
        </p:sp>
        <p:sp>
          <p:nvSpPr>
            <p:cNvPr id="197838" name="Oval 206"/>
            <p:cNvSpPr>
              <a:spLocks noChangeArrowheads="1"/>
            </p:cNvSpPr>
            <p:nvPr/>
          </p:nvSpPr>
          <p:spPr bwMode="hidden">
            <a:xfrm>
              <a:off x="4772" y="2673"/>
              <a:ext cx="156" cy="8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197839" name="Oval 207"/>
            <p:cNvSpPr>
              <a:spLocks noChangeArrowheads="1"/>
            </p:cNvSpPr>
            <p:nvPr/>
          </p:nvSpPr>
          <p:spPr bwMode="hidden">
            <a:xfrm>
              <a:off x="4966" y="2488"/>
              <a:ext cx="156" cy="84"/>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197840" name="Oval 208"/>
            <p:cNvSpPr>
              <a:spLocks noChangeArrowheads="1"/>
            </p:cNvSpPr>
            <p:nvPr/>
          </p:nvSpPr>
          <p:spPr bwMode="hidden">
            <a:xfrm>
              <a:off x="5444" y="2052"/>
              <a:ext cx="134" cy="7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197841" name="Oval 209"/>
            <p:cNvSpPr>
              <a:spLocks noChangeArrowheads="1"/>
            </p:cNvSpPr>
            <p:nvPr/>
          </p:nvSpPr>
          <p:spPr bwMode="hidden">
            <a:xfrm>
              <a:off x="5161" y="2314"/>
              <a:ext cx="140" cy="7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197842" name="Oval 210"/>
            <p:cNvSpPr>
              <a:spLocks noChangeArrowheads="1"/>
            </p:cNvSpPr>
            <p:nvPr/>
          </p:nvSpPr>
          <p:spPr bwMode="hidden">
            <a:xfrm>
              <a:off x="5318" y="2176"/>
              <a:ext cx="134" cy="61"/>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197843" name="Oval 211"/>
            <p:cNvSpPr>
              <a:spLocks noChangeArrowheads="1"/>
            </p:cNvSpPr>
            <p:nvPr/>
          </p:nvSpPr>
          <p:spPr bwMode="hidden">
            <a:xfrm>
              <a:off x="5581" y="1933"/>
              <a:ext cx="128" cy="61"/>
            </a:xfrm>
            <a:prstGeom prst="ellipse">
              <a:avLst/>
            </a:prstGeom>
            <a:gradFill rotWithShape="0">
              <a:gsLst>
                <a:gs pos="0">
                  <a:schemeClr val="bg1"/>
                </a:gs>
                <a:gs pos="100000">
                  <a:schemeClr val="bg1">
                    <a:gamma/>
                    <a:shade val="57647"/>
                    <a:invGamma/>
                  </a:schemeClr>
                </a:gs>
              </a:gsLst>
              <a:lin ang="2700000" scaled="1"/>
            </a:gradFill>
            <a:ln w="9525">
              <a:noFill/>
              <a:round/>
              <a:headEnd/>
              <a:tailEnd/>
            </a:ln>
            <a:effectLst/>
          </p:spPr>
          <p:txBody>
            <a:bodyPr/>
            <a:lstStyle/>
            <a:p>
              <a:endParaRPr lang="en-US"/>
            </a:p>
          </p:txBody>
        </p:sp>
        <p:sp>
          <p:nvSpPr>
            <p:cNvPr id="197844" name="Oval 212"/>
            <p:cNvSpPr>
              <a:spLocks noChangeArrowheads="1"/>
            </p:cNvSpPr>
            <p:nvPr/>
          </p:nvSpPr>
          <p:spPr bwMode="hidden">
            <a:xfrm>
              <a:off x="5689" y="1811"/>
              <a:ext cx="128" cy="61"/>
            </a:xfrm>
            <a:prstGeom prst="ellipse">
              <a:avLst/>
            </a:prstGeom>
            <a:gradFill rotWithShape="0">
              <a:gsLst>
                <a:gs pos="0">
                  <a:schemeClr val="bg1"/>
                </a:gs>
                <a:gs pos="100000">
                  <a:schemeClr val="bg1">
                    <a:gamma/>
                    <a:shade val="57647"/>
                    <a:invGamma/>
                  </a:schemeClr>
                </a:gs>
              </a:gsLst>
              <a:lin ang="2700000" scaled="1"/>
            </a:gradFill>
            <a:ln w="9525">
              <a:noFill/>
              <a:round/>
              <a:headEnd/>
              <a:tailEnd/>
            </a:ln>
            <a:effectLst/>
          </p:spPr>
          <p:txBody>
            <a:bodyPr/>
            <a:lstStyle/>
            <a:p>
              <a:endParaRPr lang="en-US"/>
            </a:p>
          </p:txBody>
        </p:sp>
        <p:sp>
          <p:nvSpPr>
            <p:cNvPr id="197845" name="Oval 213"/>
            <p:cNvSpPr>
              <a:spLocks noChangeArrowheads="1"/>
            </p:cNvSpPr>
            <p:nvPr/>
          </p:nvSpPr>
          <p:spPr bwMode="hidden">
            <a:xfrm>
              <a:off x="5663" y="2680"/>
              <a:ext cx="156" cy="8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197846" name="Oval 214"/>
            <p:cNvSpPr>
              <a:spLocks noChangeArrowheads="1"/>
            </p:cNvSpPr>
            <p:nvPr/>
          </p:nvSpPr>
          <p:spPr bwMode="hidden">
            <a:xfrm>
              <a:off x="-65" y="2865"/>
              <a:ext cx="150"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97847" name="Oval 215"/>
            <p:cNvSpPr>
              <a:spLocks noChangeArrowheads="1"/>
            </p:cNvSpPr>
            <p:nvPr/>
          </p:nvSpPr>
          <p:spPr bwMode="hidden">
            <a:xfrm>
              <a:off x="2" y="2477"/>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97848" name="Oval 216"/>
            <p:cNvSpPr>
              <a:spLocks noChangeArrowheads="1"/>
            </p:cNvSpPr>
            <p:nvPr/>
          </p:nvSpPr>
          <p:spPr bwMode="hidden">
            <a:xfrm>
              <a:off x="-9" y="1436"/>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97849" name="Oval 217"/>
            <p:cNvSpPr>
              <a:spLocks noChangeArrowheads="1"/>
            </p:cNvSpPr>
            <p:nvPr/>
          </p:nvSpPr>
          <p:spPr bwMode="hidden">
            <a:xfrm>
              <a:off x="5624" y="4010"/>
              <a:ext cx="201" cy="106"/>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endParaRPr lang="en-US"/>
            </a:p>
          </p:txBody>
        </p:sp>
      </p:grpSp>
      <p:sp>
        <p:nvSpPr>
          <p:cNvPr id="197850" name="Rectangle 218"/>
          <p:cNvSpPr>
            <a:spLocks noGrp="1" noChangeArrowheads="1"/>
          </p:cNvSpPr>
          <p:nvPr>
            <p:ph type="ctrTitle" sz="quarter"/>
          </p:nvPr>
        </p:nvSpPr>
        <p:spPr>
          <a:xfrm>
            <a:off x="685800" y="1844675"/>
            <a:ext cx="7772400" cy="1736725"/>
          </a:xfrm>
        </p:spPr>
        <p:txBody>
          <a:bodyPr anchor="b" anchorCtr="1"/>
          <a:lstStyle>
            <a:lvl1pPr>
              <a:defRPr/>
            </a:lvl1pPr>
          </a:lstStyle>
          <a:p>
            <a:r>
              <a:rPr lang="en-US"/>
              <a:t>Click to edit Master title style</a:t>
            </a:r>
          </a:p>
        </p:txBody>
      </p:sp>
      <p:sp>
        <p:nvSpPr>
          <p:cNvPr id="197851" name="Rectangle 219"/>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97852" name="Rectangle 220"/>
          <p:cNvSpPr>
            <a:spLocks noGrp="1" noChangeArrowheads="1"/>
          </p:cNvSpPr>
          <p:nvPr>
            <p:ph type="dt" sz="quarter" idx="2"/>
          </p:nvPr>
        </p:nvSpPr>
        <p:spPr/>
        <p:txBody>
          <a:bodyPr/>
          <a:lstStyle>
            <a:lvl1pPr>
              <a:defRPr/>
            </a:lvl1pPr>
          </a:lstStyle>
          <a:p>
            <a:endParaRPr lang="en-US"/>
          </a:p>
        </p:txBody>
      </p:sp>
      <p:sp>
        <p:nvSpPr>
          <p:cNvPr id="197853" name="Rectangle 221"/>
          <p:cNvSpPr>
            <a:spLocks noGrp="1" noChangeArrowheads="1"/>
          </p:cNvSpPr>
          <p:nvPr>
            <p:ph type="ftr" sz="quarter" idx="3"/>
          </p:nvPr>
        </p:nvSpPr>
        <p:spPr>
          <a:xfrm>
            <a:off x="3124200" y="6248400"/>
            <a:ext cx="2895600" cy="457200"/>
          </a:xfrm>
        </p:spPr>
        <p:txBody>
          <a:bodyPr/>
          <a:lstStyle>
            <a:lvl1pPr>
              <a:defRPr/>
            </a:lvl1pPr>
          </a:lstStyle>
          <a:p>
            <a:endParaRPr lang="en-US"/>
          </a:p>
        </p:txBody>
      </p:sp>
      <p:sp>
        <p:nvSpPr>
          <p:cNvPr id="197854" name="Rectangle 222"/>
          <p:cNvSpPr>
            <a:spLocks noGrp="1" noChangeArrowheads="1"/>
          </p:cNvSpPr>
          <p:nvPr>
            <p:ph type="sldNum" sz="quarter" idx="4"/>
          </p:nvPr>
        </p:nvSpPr>
        <p:spPr/>
        <p:txBody>
          <a:bodyPr/>
          <a:lstStyle>
            <a:lvl1pPr>
              <a:defRPr/>
            </a:lvl1pPr>
          </a:lstStyle>
          <a:p>
            <a:fld id="{5CAD2A21-7C00-424F-8E65-8646F3959916}"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fld id="{E05FE775-01A0-48E5-B8FE-8674AEE4479C}" type="slidenum">
              <a:rPr lang="en-US"/>
              <a:pPr/>
              <a:t>‹#›</a:t>
            </a:fld>
            <a:endParaRPr lang="en-US"/>
          </a:p>
        </p:txBody>
      </p:sp>
      <p:sp>
        <p:nvSpPr>
          <p:cNvPr id="5" name="Date Placeholder 4"/>
          <p:cNvSpPr>
            <a:spLocks noGrp="1"/>
          </p:cNvSpPr>
          <p:nvPr>
            <p:ph type="dt" sz="half" idx="11"/>
          </p:nvPr>
        </p:nvSpPr>
        <p:spPr/>
        <p:txBody>
          <a:bodyPr/>
          <a:lstStyle>
            <a:lvl1pPr>
              <a:defRPr/>
            </a:lvl1pPr>
          </a:lstStyle>
          <a:p>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94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94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fld id="{F52B2D25-F1B0-41D6-B8C0-B7F3AB46F21D}" type="slidenum">
              <a:rPr lang="en-US"/>
              <a:pPr/>
              <a:t>‹#›</a:t>
            </a:fld>
            <a:endParaRPr lang="en-US"/>
          </a:p>
        </p:txBody>
      </p:sp>
      <p:sp>
        <p:nvSpPr>
          <p:cNvPr id="5" name="Date Placeholder 4"/>
          <p:cNvSpPr>
            <a:spLocks noGrp="1"/>
          </p:cNvSpPr>
          <p:nvPr>
            <p:ph type="dt" sz="half" idx="11"/>
          </p:nvPr>
        </p:nvSpPr>
        <p:spPr/>
        <p:txBody>
          <a:bodyPr/>
          <a:lstStyle>
            <a:lvl1pPr>
              <a:defRPr/>
            </a:lvl1pPr>
          </a:lstStyle>
          <a:p>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Chart Placeholder 2"/>
          <p:cNvSpPr>
            <a:spLocks noGrp="1"/>
          </p:cNvSpPr>
          <p:nvPr>
            <p:ph type="chart" idx="1"/>
          </p:nvPr>
        </p:nvSpPr>
        <p:spPr>
          <a:xfrm>
            <a:off x="457200" y="1600200"/>
            <a:ext cx="8229600" cy="4533900"/>
          </a:xfrm>
        </p:spPr>
        <p:txBody>
          <a:bodyPr/>
          <a:lstStyle/>
          <a:p>
            <a:endParaRPr lang="en-US"/>
          </a:p>
        </p:txBody>
      </p:sp>
      <p:sp>
        <p:nvSpPr>
          <p:cNvPr id="4" name="Slide Number Placeholder 3"/>
          <p:cNvSpPr>
            <a:spLocks noGrp="1"/>
          </p:cNvSpPr>
          <p:nvPr>
            <p:ph type="sldNum" sz="quarter" idx="10"/>
          </p:nvPr>
        </p:nvSpPr>
        <p:spPr>
          <a:xfrm>
            <a:off x="6553200" y="6243638"/>
            <a:ext cx="2133600" cy="457200"/>
          </a:xfrm>
        </p:spPr>
        <p:txBody>
          <a:bodyPr/>
          <a:lstStyle>
            <a:lvl1pPr>
              <a:defRPr/>
            </a:lvl1pPr>
          </a:lstStyle>
          <a:p>
            <a:fld id="{4C52FA36-9E54-435B-BFDB-77E5677F4873}" type="slidenum">
              <a:rPr lang="en-US"/>
              <a:pPr/>
              <a:t>‹#›</a:t>
            </a:fld>
            <a:endParaRPr lang="en-US"/>
          </a:p>
        </p:txBody>
      </p:sp>
      <p:sp>
        <p:nvSpPr>
          <p:cNvPr id="5" name="Date Placeholder 4"/>
          <p:cNvSpPr>
            <a:spLocks noGrp="1"/>
          </p:cNvSpPr>
          <p:nvPr>
            <p:ph type="dt" sz="half" idx="11"/>
          </p:nvPr>
        </p:nvSpPr>
        <p:spPr>
          <a:xfrm>
            <a:off x="457200" y="6243638"/>
            <a:ext cx="2133600" cy="457200"/>
          </a:xfrm>
        </p:spPr>
        <p:txBody>
          <a:bodyPr/>
          <a:lstStyle>
            <a:lvl1pPr>
              <a:defRPr/>
            </a:lvl1pPr>
          </a:lstStyle>
          <a:p>
            <a:endParaRPr lang="en-US"/>
          </a:p>
        </p:txBody>
      </p:sp>
      <p:sp>
        <p:nvSpPr>
          <p:cNvPr id="6" name="Footer Placeholder 5"/>
          <p:cNvSpPr>
            <a:spLocks noGrp="1"/>
          </p:cNvSpPr>
          <p:nvPr>
            <p:ph type="ftr" sz="quarter" idx="12"/>
          </p:nvPr>
        </p:nvSpPr>
        <p:spPr>
          <a:xfrm>
            <a:off x="3124200" y="6243638"/>
            <a:ext cx="2895600" cy="457200"/>
          </a:xfrm>
        </p:spPr>
        <p:txBody>
          <a:bodyPr/>
          <a:lstStyle>
            <a:lvl1pPr>
              <a:defRPr/>
            </a:lvl1pPr>
          </a:lstStyle>
          <a:p>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94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2"/>
          <p:cNvSpPr>
            <a:spLocks noGrp="1"/>
          </p:cNvSpPr>
          <p:nvPr>
            <p:ph type="sldNum" sz="quarter" idx="10"/>
          </p:nvPr>
        </p:nvSpPr>
        <p:spPr>
          <a:xfrm>
            <a:off x="6553200" y="6243638"/>
            <a:ext cx="2133600" cy="457200"/>
          </a:xfrm>
        </p:spPr>
        <p:txBody>
          <a:bodyPr/>
          <a:lstStyle>
            <a:lvl1pPr>
              <a:defRPr/>
            </a:lvl1pPr>
          </a:lstStyle>
          <a:p>
            <a:fld id="{2F7CF4AA-EAF2-40BF-B124-EE95A53605A5}" type="slidenum">
              <a:rPr lang="en-US"/>
              <a:pPr/>
              <a:t>‹#›</a:t>
            </a:fld>
            <a:endParaRPr lang="en-US"/>
          </a:p>
        </p:txBody>
      </p:sp>
      <p:sp>
        <p:nvSpPr>
          <p:cNvPr id="4" name="Date Placeholder 3"/>
          <p:cNvSpPr>
            <a:spLocks noGrp="1"/>
          </p:cNvSpPr>
          <p:nvPr>
            <p:ph type="dt" sz="half" idx="11"/>
          </p:nvPr>
        </p:nvSpPr>
        <p:spPr>
          <a:xfrm>
            <a:off x="457200" y="6243638"/>
            <a:ext cx="2133600" cy="457200"/>
          </a:xfrm>
        </p:spPr>
        <p:txBody>
          <a:bodyPr/>
          <a:lstStyle>
            <a:lvl1pPr>
              <a:defRPr/>
            </a:lvl1pPr>
          </a:lstStyle>
          <a:p>
            <a:endParaRPr lang="en-US"/>
          </a:p>
        </p:txBody>
      </p:sp>
      <p:sp>
        <p:nvSpPr>
          <p:cNvPr id="5" name="Footer Placeholder 4"/>
          <p:cNvSpPr>
            <a:spLocks noGrp="1"/>
          </p:cNvSpPr>
          <p:nvPr>
            <p:ph type="ftr" sz="quarter" idx="12"/>
          </p:nvPr>
        </p:nvSpPr>
        <p:spPr>
          <a:xfrm>
            <a:off x="3124200" y="6243638"/>
            <a:ext cx="2895600" cy="457200"/>
          </a:xfrm>
        </p:spPr>
        <p:txBody>
          <a:bodyPr/>
          <a:lstStyle>
            <a:lvl1pPr>
              <a:defRPr/>
            </a:lvl1p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fld id="{AE32B9D9-1728-424C-9BBF-6A59A88D9D6E}" type="slidenum">
              <a:rPr lang="en-US"/>
              <a:pPr/>
              <a:t>‹#›</a:t>
            </a:fld>
            <a:endParaRPr lang="en-US"/>
          </a:p>
        </p:txBody>
      </p:sp>
      <p:sp>
        <p:nvSpPr>
          <p:cNvPr id="5" name="Date Placeholder 4"/>
          <p:cNvSpPr>
            <a:spLocks noGrp="1"/>
          </p:cNvSpPr>
          <p:nvPr>
            <p:ph type="dt" sz="half" idx="11"/>
          </p:nvPr>
        </p:nvSpPr>
        <p:spPr/>
        <p:txBody>
          <a:bodyPr/>
          <a:lstStyle>
            <a:lvl1pPr>
              <a:defRPr/>
            </a:lvl1pPr>
          </a:lstStyle>
          <a:p>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sz="quarter" idx="10"/>
          </p:nvPr>
        </p:nvSpPr>
        <p:spPr/>
        <p:txBody>
          <a:bodyPr/>
          <a:lstStyle>
            <a:lvl1pPr>
              <a:defRPr/>
            </a:lvl1pPr>
          </a:lstStyle>
          <a:p>
            <a:fld id="{F5C6872E-857F-4543-B5AF-6A65627251E1}" type="slidenum">
              <a:rPr lang="en-US"/>
              <a:pPr/>
              <a:t>‹#›</a:t>
            </a:fld>
            <a:endParaRPr lang="en-US"/>
          </a:p>
        </p:txBody>
      </p:sp>
      <p:sp>
        <p:nvSpPr>
          <p:cNvPr id="5" name="Date Placeholder 4"/>
          <p:cNvSpPr>
            <a:spLocks noGrp="1"/>
          </p:cNvSpPr>
          <p:nvPr>
            <p:ph type="dt" sz="half" idx="11"/>
          </p:nvPr>
        </p:nvSpPr>
        <p:spPr/>
        <p:txBody>
          <a:bodyPr/>
          <a:lstStyle>
            <a:lvl1pPr>
              <a:defRPr/>
            </a:lvl1pPr>
          </a:lstStyle>
          <a:p>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0"/>
          </p:nvPr>
        </p:nvSpPr>
        <p:spPr/>
        <p:txBody>
          <a:bodyPr/>
          <a:lstStyle>
            <a:lvl1pPr>
              <a:defRPr/>
            </a:lvl1pPr>
          </a:lstStyle>
          <a:p>
            <a:fld id="{3BBE4F46-562C-4B32-BB8C-F72147121DE8}" type="slidenum">
              <a:rPr lang="en-US"/>
              <a:pPr/>
              <a:t>‹#›</a:t>
            </a:fld>
            <a:endParaRPr lang="en-US"/>
          </a:p>
        </p:txBody>
      </p:sp>
      <p:sp>
        <p:nvSpPr>
          <p:cNvPr id="6" name="Date Placeholder 5"/>
          <p:cNvSpPr>
            <a:spLocks noGrp="1"/>
          </p:cNvSpPr>
          <p:nvPr>
            <p:ph type="dt" sz="half" idx="11"/>
          </p:nvPr>
        </p:nvSpPr>
        <p:spPr/>
        <p:txBody>
          <a:bodyPr/>
          <a:lstStyle>
            <a:lvl1pPr>
              <a:defRPr/>
            </a:lvl1pPr>
          </a:lstStyle>
          <a:p>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0"/>
          </p:nvPr>
        </p:nvSpPr>
        <p:spPr/>
        <p:txBody>
          <a:bodyPr/>
          <a:lstStyle>
            <a:lvl1pPr>
              <a:defRPr/>
            </a:lvl1pPr>
          </a:lstStyle>
          <a:p>
            <a:fld id="{05F811E3-F9B8-4AB6-9618-C8F6E036EDB8}" type="slidenum">
              <a:rPr lang="en-US"/>
              <a:pPr/>
              <a:t>‹#›</a:t>
            </a:fld>
            <a:endParaRPr lang="en-US"/>
          </a:p>
        </p:txBody>
      </p:sp>
      <p:sp>
        <p:nvSpPr>
          <p:cNvPr id="8" name="Date Placeholder 7"/>
          <p:cNvSpPr>
            <a:spLocks noGrp="1"/>
          </p:cNvSpPr>
          <p:nvPr>
            <p:ph type="dt" sz="half" idx="11"/>
          </p:nvPr>
        </p:nvSpPr>
        <p:spPr/>
        <p:txBody>
          <a:bodyPr/>
          <a:lstStyle>
            <a:lvl1pPr>
              <a:defRPr/>
            </a:lvl1pPr>
          </a:lstStyle>
          <a:p>
            <a:endParaRPr lang="en-US"/>
          </a:p>
        </p:txBody>
      </p:sp>
      <p:sp>
        <p:nvSpPr>
          <p:cNvPr id="9" name="Footer Placeholder 8"/>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lvl1pPr>
              <a:defRPr/>
            </a:lvl1pPr>
          </a:lstStyle>
          <a:p>
            <a:fld id="{7087FC97-AE24-4A67-B258-9931BB07DF5C}" type="slidenum">
              <a:rPr lang="en-US"/>
              <a:pPr/>
              <a:t>‹#›</a:t>
            </a:fld>
            <a:endParaRPr lang="en-US"/>
          </a:p>
        </p:txBody>
      </p:sp>
      <p:sp>
        <p:nvSpPr>
          <p:cNvPr id="4" name="Date Placeholder 3"/>
          <p:cNvSpPr>
            <a:spLocks noGrp="1"/>
          </p:cNvSpPr>
          <p:nvPr>
            <p:ph type="dt" sz="half" idx="11"/>
          </p:nvPr>
        </p:nvSpPr>
        <p:spPr/>
        <p:txBody>
          <a:bodyPr/>
          <a:lstStyle>
            <a:lvl1pPr>
              <a:defRPr/>
            </a:lvl1pPr>
          </a:lstStyle>
          <a:p>
            <a:endParaRPr lang="en-US"/>
          </a:p>
        </p:txBody>
      </p:sp>
      <p:sp>
        <p:nvSpPr>
          <p:cNvPr id="5" name="Footer Placeholder 4"/>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B44C4377-5A8B-4ED6-8E2B-CE79B3A28D47}" type="slidenum">
              <a:rPr lang="en-US"/>
              <a:pPr/>
              <a:t>‹#›</a:t>
            </a:fld>
            <a:endParaRPr lang="en-US"/>
          </a:p>
        </p:txBody>
      </p:sp>
      <p:sp>
        <p:nvSpPr>
          <p:cNvPr id="3" name="Date Placeholder 2"/>
          <p:cNvSpPr>
            <a:spLocks noGrp="1"/>
          </p:cNvSpPr>
          <p:nvPr>
            <p:ph type="dt" sz="half" idx="11"/>
          </p:nvPr>
        </p:nvSpPr>
        <p:spPr/>
        <p:txBody>
          <a:bodyPr/>
          <a:lstStyle>
            <a:lvl1pPr>
              <a:defRPr/>
            </a:lvl1pPr>
          </a:lstStyle>
          <a:p>
            <a:endParaRPr lang="en-US"/>
          </a:p>
        </p:txBody>
      </p:sp>
      <p:sp>
        <p:nvSpPr>
          <p:cNvPr id="4" name="Footer Placeholder 3"/>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fld id="{81E2FC84-E24D-4EFA-8A7D-FE4998DC5FC7}" type="slidenum">
              <a:rPr lang="en-US"/>
              <a:pPr/>
              <a:t>‹#›</a:t>
            </a:fld>
            <a:endParaRPr lang="en-US"/>
          </a:p>
        </p:txBody>
      </p:sp>
      <p:sp>
        <p:nvSpPr>
          <p:cNvPr id="6" name="Date Placeholder 5"/>
          <p:cNvSpPr>
            <a:spLocks noGrp="1"/>
          </p:cNvSpPr>
          <p:nvPr>
            <p:ph type="dt" sz="half" idx="11"/>
          </p:nvPr>
        </p:nvSpPr>
        <p:spPr/>
        <p:txBody>
          <a:bodyPr/>
          <a:lstStyle>
            <a:lvl1pPr>
              <a:defRPr/>
            </a:lvl1pPr>
          </a:lstStyle>
          <a:p>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fld id="{E9665C6A-5F6F-42AD-8F1D-BFFDD7CD1BCC}" type="slidenum">
              <a:rPr lang="en-US"/>
              <a:pPr/>
              <a:t>‹#›</a:t>
            </a:fld>
            <a:endParaRPr lang="en-US"/>
          </a:p>
        </p:txBody>
      </p:sp>
      <p:sp>
        <p:nvSpPr>
          <p:cNvPr id="6" name="Date Placeholder 5"/>
          <p:cNvSpPr>
            <a:spLocks noGrp="1"/>
          </p:cNvSpPr>
          <p:nvPr>
            <p:ph type="dt" sz="half" idx="11"/>
          </p:nvPr>
        </p:nvSpPr>
        <p:spPr/>
        <p:txBody>
          <a:bodyPr/>
          <a:lstStyle>
            <a:lvl1pPr>
              <a:defRPr/>
            </a:lvl1pPr>
          </a:lstStyle>
          <a:p>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99"/>
        </a:solidFill>
        <a:effectLst/>
      </p:bgPr>
    </p:bg>
    <p:spTree>
      <p:nvGrpSpPr>
        <p:cNvPr id="1" name=""/>
        <p:cNvGrpSpPr/>
        <p:nvPr/>
      </p:nvGrpSpPr>
      <p:grpSpPr>
        <a:xfrm>
          <a:off x="0" y="0"/>
          <a:ext cx="0" cy="0"/>
          <a:chOff x="0" y="0"/>
          <a:chExt cx="0" cy="0"/>
        </a:xfrm>
      </p:grpSpPr>
      <p:grpSp>
        <p:nvGrpSpPr>
          <p:cNvPr id="196610" name="Group 2"/>
          <p:cNvGrpSpPr>
            <a:grpSpLocks/>
          </p:cNvGrpSpPr>
          <p:nvPr/>
        </p:nvGrpSpPr>
        <p:grpSpPr bwMode="auto">
          <a:xfrm>
            <a:off x="-496888" y="1308100"/>
            <a:ext cx="10429876" cy="5908675"/>
            <a:chOff x="-313" y="824"/>
            <a:chExt cx="6570" cy="3722"/>
          </a:xfrm>
        </p:grpSpPr>
        <p:sp>
          <p:nvSpPr>
            <p:cNvPr id="196611" name="Rectangle 3"/>
            <p:cNvSpPr>
              <a:spLocks noChangeArrowheads="1"/>
            </p:cNvSpPr>
            <p:nvPr userDrawn="1"/>
          </p:nvSpPr>
          <p:spPr bwMode="hidden">
            <a:xfrm rot="20798144" flipV="1">
              <a:off x="-14" y="1033"/>
              <a:ext cx="1744"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196612" name="Rectangle 4"/>
            <p:cNvSpPr>
              <a:spLocks noChangeArrowheads="1"/>
            </p:cNvSpPr>
            <p:nvPr userDrawn="1"/>
          </p:nvSpPr>
          <p:spPr bwMode="hidden">
            <a:xfrm rot="20774366" flipV="1">
              <a:off x="-24" y="1127"/>
              <a:ext cx="203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196613" name="Rectangle 5"/>
            <p:cNvSpPr>
              <a:spLocks noChangeArrowheads="1"/>
            </p:cNvSpPr>
            <p:nvPr userDrawn="1"/>
          </p:nvSpPr>
          <p:spPr bwMode="hidden">
            <a:xfrm rot="20757421" flipV="1">
              <a:off x="-27" y="1198"/>
              <a:ext cx="224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196614" name="Rectangle 6"/>
            <p:cNvSpPr>
              <a:spLocks noChangeArrowheads="1"/>
            </p:cNvSpPr>
            <p:nvPr userDrawn="1"/>
          </p:nvSpPr>
          <p:spPr bwMode="hidden">
            <a:xfrm rot="20684206" flipV="1">
              <a:off x="-43" y="1283"/>
              <a:ext cx="247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196615" name="Rectangle 7"/>
            <p:cNvSpPr>
              <a:spLocks noChangeArrowheads="1"/>
            </p:cNvSpPr>
            <p:nvPr userDrawn="1"/>
          </p:nvSpPr>
          <p:spPr bwMode="hidden">
            <a:xfrm rot="20631226" flipV="1">
              <a:off x="-51" y="1397"/>
              <a:ext cx="2770"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196616" name="Rectangle 8"/>
            <p:cNvSpPr>
              <a:spLocks noChangeArrowheads="1"/>
            </p:cNvSpPr>
            <p:nvPr userDrawn="1"/>
          </p:nvSpPr>
          <p:spPr bwMode="hidden">
            <a:xfrm rot="20554235" flipV="1">
              <a:off x="-65" y="1523"/>
              <a:ext cx="3058"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196617" name="Rectangle 9"/>
            <p:cNvSpPr>
              <a:spLocks noChangeArrowheads="1"/>
            </p:cNvSpPr>
            <p:nvPr userDrawn="1"/>
          </p:nvSpPr>
          <p:spPr bwMode="hidden">
            <a:xfrm rot="20466593" flipV="1">
              <a:off x="-93" y="1694"/>
              <a:ext cx="340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196618" name="Rectangle 10"/>
            <p:cNvSpPr>
              <a:spLocks noChangeArrowheads="1"/>
            </p:cNvSpPr>
            <p:nvPr userDrawn="1"/>
          </p:nvSpPr>
          <p:spPr bwMode="hidden">
            <a:xfrm rot="20343219" flipV="1">
              <a:off x="-99" y="1863"/>
              <a:ext cx="3749" cy="6"/>
            </a:xfrm>
            <a:prstGeom prst="rect">
              <a:avLst/>
            </a:prstGeom>
            <a:gradFill rotWithShape="0">
              <a:gsLst>
                <a:gs pos="0">
                  <a:schemeClr val="bg1"/>
                </a:gs>
                <a:gs pos="100000">
                  <a:schemeClr val="bg1">
                    <a:gamma/>
                    <a:shade val="84706"/>
                    <a:invGamma/>
                  </a:schemeClr>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196619" name="Rectangle 11"/>
            <p:cNvSpPr>
              <a:spLocks noChangeArrowheads="1"/>
            </p:cNvSpPr>
            <p:nvPr userDrawn="1"/>
          </p:nvSpPr>
          <p:spPr bwMode="hidden">
            <a:xfrm rot="20211065" flipV="1">
              <a:off x="-165" y="2053"/>
              <a:ext cx="4209" cy="6"/>
            </a:xfrm>
            <a:prstGeom prst="rect">
              <a:avLst/>
            </a:prstGeom>
            <a:gradFill rotWithShape="0">
              <a:gsLst>
                <a:gs pos="0">
                  <a:schemeClr val="bg1"/>
                </a:gs>
                <a:gs pos="100000">
                  <a:schemeClr val="bg1">
                    <a:gamma/>
                    <a:shade val="75686"/>
                    <a:invGamma/>
                  </a:schemeClr>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196620" name="Rectangle 12"/>
            <p:cNvSpPr>
              <a:spLocks noChangeArrowheads="1"/>
            </p:cNvSpPr>
            <p:nvPr userDrawn="1"/>
          </p:nvSpPr>
          <p:spPr bwMode="hidden">
            <a:xfrm rot="20102912" flipV="1">
              <a:off x="-214" y="2289"/>
              <a:ext cx="4612"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196621" name="Rectangle 13"/>
            <p:cNvSpPr>
              <a:spLocks noChangeArrowheads="1"/>
            </p:cNvSpPr>
            <p:nvPr userDrawn="1"/>
          </p:nvSpPr>
          <p:spPr bwMode="hidden">
            <a:xfrm rot="19923405" flipV="1">
              <a:off x="-313" y="2617"/>
              <a:ext cx="5200"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196622" name="Rectangle 14"/>
            <p:cNvSpPr>
              <a:spLocks noChangeArrowheads="1"/>
            </p:cNvSpPr>
            <p:nvPr userDrawn="1"/>
          </p:nvSpPr>
          <p:spPr bwMode="hidden">
            <a:xfrm rot="19686284" flipV="1">
              <a:off x="9" y="2881"/>
              <a:ext cx="5401" cy="6"/>
            </a:xfrm>
            <a:prstGeom prst="rect">
              <a:avLst/>
            </a:prstGeom>
            <a:gradFill rotWithShape="0">
              <a:gsLst>
                <a:gs pos="0">
                  <a:schemeClr val="bg1"/>
                </a:gs>
                <a:gs pos="100000">
                  <a:schemeClr val="bg1">
                    <a:gamma/>
                    <a:shade val="46275"/>
                    <a:invGamma/>
                  </a:schemeClr>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196623" name="Rectangle 15"/>
            <p:cNvSpPr>
              <a:spLocks noChangeArrowheads="1"/>
            </p:cNvSpPr>
            <p:nvPr userDrawn="1"/>
          </p:nvSpPr>
          <p:spPr bwMode="hidden">
            <a:xfrm rot="19383534" flipV="1">
              <a:off x="1319" y="2928"/>
              <a:ext cx="4612" cy="6"/>
            </a:xfrm>
            <a:prstGeom prst="rect">
              <a:avLst/>
            </a:prstGeom>
            <a:gradFill rotWithShape="0">
              <a:gsLst>
                <a:gs pos="0">
                  <a:schemeClr val="bg1"/>
                </a:gs>
                <a:gs pos="100000">
                  <a:schemeClr val="bg1">
                    <a:gamma/>
                    <a:shade val="30196"/>
                    <a:invGamma/>
                  </a:schemeClr>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196624" name="Rectangle 16"/>
            <p:cNvSpPr>
              <a:spLocks noChangeArrowheads="1"/>
            </p:cNvSpPr>
            <p:nvPr userDrawn="1"/>
          </p:nvSpPr>
          <p:spPr bwMode="hidden">
            <a:xfrm rot="18994182" flipV="1">
              <a:off x="2681" y="3071"/>
              <a:ext cx="3576" cy="6"/>
            </a:xfrm>
            <a:prstGeom prst="rect">
              <a:avLst/>
            </a:prstGeom>
            <a:gradFill rotWithShape="0">
              <a:gsLst>
                <a:gs pos="0">
                  <a:schemeClr val="bg1"/>
                </a:gs>
                <a:gs pos="100000">
                  <a:schemeClr val="bg1">
                    <a:gamma/>
                    <a:shade val="3137"/>
                    <a:invGamma/>
                  </a:schemeClr>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196625" name="Rectangle 17"/>
            <p:cNvSpPr>
              <a:spLocks noChangeArrowheads="1"/>
            </p:cNvSpPr>
            <p:nvPr userDrawn="1"/>
          </p:nvSpPr>
          <p:spPr bwMode="hidden">
            <a:xfrm rot="18603245" flipV="1">
              <a:off x="4052" y="3504"/>
              <a:ext cx="2079"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eaLnBrk="1" hangingPunct="1"/>
              <a:endParaRPr lang="en-US">
                <a:effectLst>
                  <a:outerShdw blurRad="38100" dist="38100" dir="2700000" algn="tl">
                    <a:srgbClr val="000000"/>
                  </a:outerShdw>
                </a:effectLst>
              </a:endParaRPr>
            </a:p>
          </p:txBody>
        </p:sp>
        <p:sp>
          <p:nvSpPr>
            <p:cNvPr id="196626" name="Rectangle 18"/>
            <p:cNvSpPr>
              <a:spLocks noChangeArrowheads="1"/>
            </p:cNvSpPr>
            <p:nvPr userDrawn="1"/>
          </p:nvSpPr>
          <p:spPr bwMode="hidden">
            <a:xfrm rot="39991575" flipH="1" flipV="1">
              <a:off x="5368" y="4167"/>
              <a:ext cx="501"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eaLnBrk="1" hangingPunct="1"/>
              <a:endParaRPr lang="en-US">
                <a:effectLst>
                  <a:outerShdw blurRad="38100" dist="38100" dir="2700000" algn="tl">
                    <a:srgbClr val="000000"/>
                  </a:outerShdw>
                </a:effectLst>
              </a:endParaRPr>
            </a:p>
          </p:txBody>
        </p:sp>
        <p:sp>
          <p:nvSpPr>
            <p:cNvPr id="196627" name="Rectangle 19"/>
            <p:cNvSpPr>
              <a:spLocks noChangeArrowheads="1"/>
            </p:cNvSpPr>
            <p:nvPr userDrawn="1"/>
          </p:nvSpPr>
          <p:spPr bwMode="hidden">
            <a:xfrm rot="-20541361">
              <a:off x="-146" y="2360"/>
              <a:ext cx="6046"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a:lstStyle/>
            <a:p>
              <a:pPr algn="ctr" eaLnBrk="1" hangingPunct="1"/>
              <a:endParaRPr lang="en-US">
                <a:effectLst>
                  <a:outerShdw blurRad="38100" dist="38100" dir="2700000" algn="tl">
                    <a:srgbClr val="000000"/>
                  </a:outerShdw>
                </a:effectLst>
              </a:endParaRPr>
            </a:p>
          </p:txBody>
        </p:sp>
        <p:sp>
          <p:nvSpPr>
            <p:cNvPr id="196628" name="Rectangle 20"/>
            <p:cNvSpPr>
              <a:spLocks noChangeArrowheads="1"/>
            </p:cNvSpPr>
            <p:nvPr userDrawn="1"/>
          </p:nvSpPr>
          <p:spPr bwMode="hidden">
            <a:xfrm rot="-20036206">
              <a:off x="-198" y="3396"/>
              <a:ext cx="4142"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eaLnBrk="1" hangingPunct="1"/>
              <a:endParaRPr lang="en-US">
                <a:effectLst>
                  <a:outerShdw blurRad="38100" dist="38100" dir="2700000" algn="tl">
                    <a:srgbClr val="000000"/>
                  </a:outerShdw>
                </a:effectLst>
              </a:endParaRPr>
            </a:p>
          </p:txBody>
        </p:sp>
        <p:sp>
          <p:nvSpPr>
            <p:cNvPr id="196629" name="Rectangle 21"/>
            <p:cNvSpPr>
              <a:spLocks noChangeArrowheads="1"/>
            </p:cNvSpPr>
            <p:nvPr userDrawn="1"/>
          </p:nvSpPr>
          <p:spPr bwMode="hidden">
            <a:xfrm rot="1732981">
              <a:off x="-165" y="3624"/>
              <a:ext cx="2804"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eaLnBrk="1" hangingPunct="1"/>
              <a:endParaRPr lang="en-US">
                <a:effectLst>
                  <a:outerShdw blurRad="38100" dist="38100" dir="2700000" algn="tl">
                    <a:srgbClr val="000000"/>
                  </a:outerShdw>
                </a:effectLst>
              </a:endParaRPr>
            </a:p>
          </p:txBody>
        </p:sp>
        <p:sp>
          <p:nvSpPr>
            <p:cNvPr id="196630" name="Rectangle 22"/>
            <p:cNvSpPr>
              <a:spLocks noChangeArrowheads="1"/>
            </p:cNvSpPr>
            <p:nvPr userDrawn="1"/>
          </p:nvSpPr>
          <p:spPr bwMode="hidden">
            <a:xfrm rot="1969083">
              <a:off x="-110" y="3922"/>
              <a:ext cx="1400"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a:lstStyle/>
            <a:p>
              <a:pPr algn="ctr" eaLnBrk="1" hangingPunct="1"/>
              <a:endParaRPr lang="en-US">
                <a:effectLst>
                  <a:outerShdw blurRad="38100" dist="38100" dir="2700000" algn="tl">
                    <a:srgbClr val="000000"/>
                  </a:outerShdw>
                </a:effectLst>
              </a:endParaRPr>
            </a:p>
          </p:txBody>
        </p:sp>
        <p:sp>
          <p:nvSpPr>
            <p:cNvPr id="196631" name="Rectangle 23"/>
            <p:cNvSpPr>
              <a:spLocks noChangeArrowheads="1"/>
            </p:cNvSpPr>
            <p:nvPr userDrawn="1"/>
          </p:nvSpPr>
          <p:spPr bwMode="hidden">
            <a:xfrm rot="-20213826">
              <a:off x="-216" y="3221"/>
              <a:ext cx="5477" cy="6"/>
            </a:xfrm>
            <a:prstGeom prst="rect">
              <a:avLst/>
            </a:prstGeom>
            <a:gradFill rotWithShape="0">
              <a:gsLst>
                <a:gs pos="0">
                  <a:schemeClr val="bg1"/>
                </a:gs>
                <a:gs pos="100000">
                  <a:schemeClr val="bg1">
                    <a:gamma/>
                    <a:shade val="48627"/>
                    <a:invGamma/>
                  </a:schemeClr>
                </a:gs>
              </a:gsLst>
              <a:lin ang="2700000" scaled="1"/>
            </a:gradFill>
            <a:ln w="9525">
              <a:noFill/>
              <a:miter lim="800000"/>
              <a:headEnd/>
              <a:tailEnd/>
            </a:ln>
            <a:effectLst/>
          </p:spPr>
          <p:txBody>
            <a:bodyPr/>
            <a:lstStyle/>
            <a:p>
              <a:pPr algn="ctr" eaLnBrk="1" hangingPunct="1"/>
              <a:endParaRPr lang="en-US">
                <a:effectLst>
                  <a:outerShdw blurRad="38100" dist="38100" dir="2700000" algn="tl">
                    <a:srgbClr val="000000"/>
                  </a:outerShdw>
                </a:effectLst>
              </a:endParaRPr>
            </a:p>
          </p:txBody>
        </p:sp>
        <p:sp>
          <p:nvSpPr>
            <p:cNvPr id="196632" name="Rectangle 24"/>
            <p:cNvSpPr>
              <a:spLocks noChangeArrowheads="1"/>
            </p:cNvSpPr>
            <p:nvPr userDrawn="1"/>
          </p:nvSpPr>
          <p:spPr bwMode="hidden">
            <a:xfrm rot="22583969">
              <a:off x="-115" y="2129"/>
              <a:ext cx="6016" cy="6"/>
            </a:xfrm>
            <a:prstGeom prst="rect">
              <a:avLst/>
            </a:prstGeom>
            <a:gradFill rotWithShape="0">
              <a:gsLst>
                <a:gs pos="0">
                  <a:schemeClr val="bg1"/>
                </a:gs>
                <a:gs pos="100000">
                  <a:schemeClr val="bg1">
                    <a:gamma/>
                    <a:shade val="57647"/>
                    <a:invGamma/>
                  </a:schemeClr>
                </a:gs>
              </a:gsLst>
              <a:lin ang="0" scaled="1"/>
            </a:gradFill>
            <a:ln w="9525">
              <a:noFill/>
              <a:miter lim="800000"/>
              <a:headEnd/>
              <a:tailEnd/>
            </a:ln>
            <a:effectLst/>
          </p:spPr>
          <p:txBody>
            <a:bodyPr/>
            <a:lstStyle/>
            <a:p>
              <a:pPr algn="ctr" eaLnBrk="1" hangingPunct="1"/>
              <a:endParaRPr lang="en-US">
                <a:effectLst>
                  <a:outerShdw blurRad="38100" dist="38100" dir="2700000" algn="tl">
                    <a:srgbClr val="000000"/>
                  </a:outerShdw>
                </a:effectLst>
              </a:endParaRPr>
            </a:p>
          </p:txBody>
        </p:sp>
        <p:sp>
          <p:nvSpPr>
            <p:cNvPr id="196633" name="Rectangle 25"/>
            <p:cNvSpPr>
              <a:spLocks noChangeArrowheads="1"/>
            </p:cNvSpPr>
            <p:nvPr userDrawn="1"/>
          </p:nvSpPr>
          <p:spPr bwMode="hidden">
            <a:xfrm rot="930109" flipV="1">
              <a:off x="80" y="1946"/>
              <a:ext cx="575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196634" name="Rectangle 26"/>
            <p:cNvSpPr>
              <a:spLocks noChangeArrowheads="1"/>
            </p:cNvSpPr>
            <p:nvPr userDrawn="1"/>
          </p:nvSpPr>
          <p:spPr bwMode="hidden">
            <a:xfrm rot="-20731987">
              <a:off x="374" y="1802"/>
              <a:ext cx="5475"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eaLnBrk="1" hangingPunct="1"/>
              <a:endParaRPr lang="en-US">
                <a:effectLst>
                  <a:outerShdw blurRad="38100" dist="38100" dir="2700000" algn="tl">
                    <a:srgbClr val="000000"/>
                  </a:outerShdw>
                </a:effectLst>
              </a:endParaRPr>
            </a:p>
          </p:txBody>
        </p:sp>
        <p:sp>
          <p:nvSpPr>
            <p:cNvPr id="196635" name="Rectangle 27"/>
            <p:cNvSpPr>
              <a:spLocks noChangeArrowheads="1"/>
            </p:cNvSpPr>
            <p:nvPr userDrawn="1"/>
          </p:nvSpPr>
          <p:spPr bwMode="hidden">
            <a:xfrm rot="-64024402">
              <a:off x="848" y="1582"/>
              <a:ext cx="497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eaLnBrk="1" hangingPunct="1"/>
              <a:endParaRPr lang="en-US">
                <a:effectLst>
                  <a:outerShdw blurRad="38100" dist="38100" dir="2700000" algn="tl">
                    <a:srgbClr val="000000"/>
                  </a:outerShdw>
                </a:effectLst>
              </a:endParaRPr>
            </a:p>
          </p:txBody>
        </p:sp>
        <p:sp>
          <p:nvSpPr>
            <p:cNvPr id="196636" name="Rectangle 28"/>
            <p:cNvSpPr>
              <a:spLocks noChangeArrowheads="1"/>
            </p:cNvSpPr>
            <p:nvPr userDrawn="1"/>
          </p:nvSpPr>
          <p:spPr bwMode="hidden">
            <a:xfrm rot="-42464612">
              <a:off x="1053" y="1476"/>
              <a:ext cx="4759"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eaLnBrk="1" hangingPunct="1"/>
              <a:endParaRPr lang="en-US">
                <a:effectLst>
                  <a:outerShdw blurRad="38100" dist="38100" dir="2700000" algn="tl">
                    <a:srgbClr val="000000"/>
                  </a:outerShdw>
                </a:effectLst>
              </a:endParaRPr>
            </a:p>
          </p:txBody>
        </p:sp>
        <p:sp>
          <p:nvSpPr>
            <p:cNvPr id="196637" name="Rectangle 29"/>
            <p:cNvSpPr>
              <a:spLocks noChangeArrowheads="1"/>
            </p:cNvSpPr>
            <p:nvPr userDrawn="1"/>
          </p:nvSpPr>
          <p:spPr bwMode="hidden">
            <a:xfrm rot="-20907336">
              <a:off x="1244" y="1377"/>
              <a:ext cx="4557"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a:lstStyle/>
            <a:p>
              <a:pPr algn="ctr" eaLnBrk="1" hangingPunct="1"/>
              <a:endParaRPr lang="en-US">
                <a:effectLst>
                  <a:outerShdw blurRad="38100" dist="38100" dir="2700000" algn="tl">
                    <a:srgbClr val="000000"/>
                  </a:outerShdw>
                </a:effectLst>
              </a:endParaRPr>
            </a:p>
          </p:txBody>
        </p:sp>
        <p:sp>
          <p:nvSpPr>
            <p:cNvPr id="196638" name="Rectangle 30"/>
            <p:cNvSpPr>
              <a:spLocks noChangeArrowheads="1"/>
            </p:cNvSpPr>
            <p:nvPr userDrawn="1"/>
          </p:nvSpPr>
          <p:spPr bwMode="hidden">
            <a:xfrm rot="655690" flipV="1">
              <a:off x="1487" y="1305"/>
              <a:ext cx="431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196639" name="Rectangle 31"/>
            <p:cNvSpPr>
              <a:spLocks noChangeArrowheads="1"/>
            </p:cNvSpPr>
            <p:nvPr userDrawn="1"/>
          </p:nvSpPr>
          <p:spPr bwMode="hidden">
            <a:xfrm rot="636921" flipV="1">
              <a:off x="1650" y="1218"/>
              <a:ext cx="415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196640" name="Rectangle 32"/>
            <p:cNvSpPr>
              <a:spLocks noChangeArrowheads="1"/>
            </p:cNvSpPr>
            <p:nvPr userDrawn="1"/>
          </p:nvSpPr>
          <p:spPr bwMode="hidden">
            <a:xfrm rot="803987" flipV="1">
              <a:off x="611" y="1684"/>
              <a:ext cx="5204"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196641" name="Rectangle 33"/>
            <p:cNvSpPr>
              <a:spLocks noChangeArrowheads="1"/>
            </p:cNvSpPr>
            <p:nvPr userDrawn="1"/>
          </p:nvSpPr>
          <p:spPr bwMode="hidden">
            <a:xfrm rot="1273217" flipV="1">
              <a:off x="-204" y="2976"/>
              <a:ext cx="6150"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196642" name="Rectangle 34"/>
            <p:cNvSpPr>
              <a:spLocks noChangeArrowheads="1"/>
            </p:cNvSpPr>
            <p:nvPr userDrawn="1"/>
          </p:nvSpPr>
          <p:spPr bwMode="hidden">
            <a:xfrm rot="1169729" flipV="1">
              <a:off x="-174" y="2663"/>
              <a:ext cx="6104" cy="6"/>
            </a:xfrm>
            <a:prstGeom prst="rect">
              <a:avLst/>
            </a:prstGeom>
            <a:gradFill rotWithShape="0">
              <a:gsLst>
                <a:gs pos="0">
                  <a:schemeClr val="bg1"/>
                </a:gs>
                <a:gs pos="100000">
                  <a:schemeClr val="bg1">
                    <a:gamma/>
                    <a:shade val="51373"/>
                    <a:invGamma/>
                  </a:schemeClr>
                </a:gs>
              </a:gsLst>
              <a:lin ang="2700000" scaled="1"/>
            </a:gradFill>
            <a:ln w="9525">
              <a:noFill/>
              <a:miter lim="800000"/>
              <a:headEnd/>
              <a:tailEnd/>
            </a:ln>
            <a:effectLst/>
          </p:spPr>
          <p:txBody>
            <a:bodyPr rot="10800000"/>
            <a:lstStyle/>
            <a:p>
              <a:pPr algn="ctr" eaLnBrk="1" hangingPunct="1"/>
              <a:endParaRPr lang="en-US">
                <a:effectLst>
                  <a:outerShdw blurRad="38100" dist="38100" dir="2700000" algn="tl">
                    <a:srgbClr val="000000"/>
                  </a:outerShdw>
                </a:effectLst>
              </a:endParaRPr>
            </a:p>
          </p:txBody>
        </p:sp>
        <p:sp>
          <p:nvSpPr>
            <p:cNvPr id="196643" name="Oval 35"/>
            <p:cNvSpPr>
              <a:spLocks noChangeArrowheads="1"/>
            </p:cNvSpPr>
            <p:nvPr/>
          </p:nvSpPr>
          <p:spPr bwMode="hidden">
            <a:xfrm>
              <a:off x="740" y="3359"/>
              <a:ext cx="168" cy="9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96644" name="Oval 36"/>
            <p:cNvSpPr>
              <a:spLocks noChangeArrowheads="1"/>
            </p:cNvSpPr>
            <p:nvPr/>
          </p:nvSpPr>
          <p:spPr bwMode="hidden">
            <a:xfrm>
              <a:off x="236" y="3074"/>
              <a:ext cx="168" cy="9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96645" name="Oval 37"/>
            <p:cNvSpPr>
              <a:spLocks noChangeArrowheads="1"/>
            </p:cNvSpPr>
            <p:nvPr/>
          </p:nvSpPr>
          <p:spPr bwMode="hidden">
            <a:xfrm>
              <a:off x="159" y="3652"/>
              <a:ext cx="196" cy="10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96646" name="Oval 38"/>
            <p:cNvSpPr>
              <a:spLocks noChangeArrowheads="1"/>
            </p:cNvSpPr>
            <p:nvPr/>
          </p:nvSpPr>
          <p:spPr bwMode="hidden">
            <a:xfrm>
              <a:off x="2077" y="2661"/>
              <a:ext cx="156" cy="8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96647" name="Oval 39"/>
            <p:cNvSpPr>
              <a:spLocks noChangeArrowheads="1"/>
            </p:cNvSpPr>
            <p:nvPr/>
          </p:nvSpPr>
          <p:spPr bwMode="hidden">
            <a:xfrm>
              <a:off x="1223" y="3076"/>
              <a:ext cx="168" cy="9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96648" name="Oval 40"/>
            <p:cNvSpPr>
              <a:spLocks noChangeArrowheads="1"/>
            </p:cNvSpPr>
            <p:nvPr/>
          </p:nvSpPr>
          <p:spPr bwMode="hidden">
            <a:xfrm>
              <a:off x="1686" y="2857"/>
              <a:ext cx="156" cy="9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96649" name="Oval 41"/>
            <p:cNvSpPr>
              <a:spLocks noChangeArrowheads="1"/>
            </p:cNvSpPr>
            <p:nvPr/>
          </p:nvSpPr>
          <p:spPr bwMode="hidden">
            <a:xfrm>
              <a:off x="750" y="2839"/>
              <a:ext cx="151"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96650" name="Oval 42"/>
            <p:cNvSpPr>
              <a:spLocks noChangeArrowheads="1"/>
            </p:cNvSpPr>
            <p:nvPr/>
          </p:nvSpPr>
          <p:spPr bwMode="hidden">
            <a:xfrm>
              <a:off x="367" y="2656"/>
              <a:ext cx="150" cy="84"/>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96651" name="Oval 43"/>
            <p:cNvSpPr>
              <a:spLocks noChangeArrowheads="1"/>
            </p:cNvSpPr>
            <p:nvPr/>
          </p:nvSpPr>
          <p:spPr bwMode="hidden">
            <a:xfrm>
              <a:off x="1172" y="2642"/>
              <a:ext cx="156" cy="8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96652" name="Oval 44"/>
            <p:cNvSpPr>
              <a:spLocks noChangeArrowheads="1"/>
            </p:cNvSpPr>
            <p:nvPr/>
          </p:nvSpPr>
          <p:spPr bwMode="hidden">
            <a:xfrm>
              <a:off x="2401" y="2485"/>
              <a:ext cx="156" cy="83"/>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96653" name="Oval 45"/>
            <p:cNvSpPr>
              <a:spLocks noChangeArrowheads="1"/>
            </p:cNvSpPr>
            <p:nvPr/>
          </p:nvSpPr>
          <p:spPr bwMode="hidden">
            <a:xfrm>
              <a:off x="1910" y="2314"/>
              <a:ext cx="134" cy="7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96654" name="Oval 46"/>
            <p:cNvSpPr>
              <a:spLocks noChangeArrowheads="1"/>
            </p:cNvSpPr>
            <p:nvPr/>
          </p:nvSpPr>
          <p:spPr bwMode="hidden">
            <a:xfrm>
              <a:off x="2254" y="2154"/>
              <a:ext cx="134"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96655" name="Oval 47"/>
            <p:cNvSpPr>
              <a:spLocks noChangeArrowheads="1"/>
            </p:cNvSpPr>
            <p:nvPr/>
          </p:nvSpPr>
          <p:spPr bwMode="hidden">
            <a:xfrm>
              <a:off x="2742" y="2305"/>
              <a:ext cx="140" cy="72"/>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96656" name="Oval 48"/>
            <p:cNvSpPr>
              <a:spLocks noChangeArrowheads="1"/>
            </p:cNvSpPr>
            <p:nvPr/>
          </p:nvSpPr>
          <p:spPr bwMode="hidden">
            <a:xfrm>
              <a:off x="2812" y="1898"/>
              <a:ext cx="129"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96657" name="Oval 49"/>
            <p:cNvSpPr>
              <a:spLocks noChangeArrowheads="1"/>
            </p:cNvSpPr>
            <p:nvPr/>
          </p:nvSpPr>
          <p:spPr bwMode="hidden">
            <a:xfrm>
              <a:off x="3721" y="1792"/>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96658" name="Oval 50"/>
            <p:cNvSpPr>
              <a:spLocks noChangeArrowheads="1"/>
            </p:cNvSpPr>
            <p:nvPr/>
          </p:nvSpPr>
          <p:spPr bwMode="hidden">
            <a:xfrm>
              <a:off x="3528" y="1896"/>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96659" name="Oval 51"/>
            <p:cNvSpPr>
              <a:spLocks noChangeArrowheads="1"/>
            </p:cNvSpPr>
            <p:nvPr/>
          </p:nvSpPr>
          <p:spPr bwMode="hidden">
            <a:xfrm>
              <a:off x="3064" y="1778"/>
              <a:ext cx="128" cy="6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96660" name="Oval 52"/>
            <p:cNvSpPr>
              <a:spLocks noChangeArrowheads="1"/>
            </p:cNvSpPr>
            <p:nvPr/>
          </p:nvSpPr>
          <p:spPr bwMode="hidden">
            <a:xfrm>
              <a:off x="3277" y="2024"/>
              <a:ext cx="134" cy="73"/>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endParaRPr lang="en-US"/>
            </a:p>
          </p:txBody>
        </p:sp>
        <p:sp>
          <p:nvSpPr>
            <p:cNvPr id="196661" name="Oval 53"/>
            <p:cNvSpPr>
              <a:spLocks noChangeArrowheads="1"/>
            </p:cNvSpPr>
            <p:nvPr/>
          </p:nvSpPr>
          <p:spPr bwMode="hidden">
            <a:xfrm>
              <a:off x="3027" y="2160"/>
              <a:ext cx="133" cy="61"/>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endParaRPr lang="en-US"/>
            </a:p>
          </p:txBody>
        </p:sp>
        <p:sp>
          <p:nvSpPr>
            <p:cNvPr id="196662" name="Oval 54"/>
            <p:cNvSpPr>
              <a:spLocks noChangeArrowheads="1"/>
            </p:cNvSpPr>
            <p:nvPr/>
          </p:nvSpPr>
          <p:spPr bwMode="hidden">
            <a:xfrm>
              <a:off x="1569" y="2453"/>
              <a:ext cx="150" cy="9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96663" name="Oval 55"/>
            <p:cNvSpPr>
              <a:spLocks noChangeArrowheads="1"/>
            </p:cNvSpPr>
            <p:nvPr/>
          </p:nvSpPr>
          <p:spPr bwMode="hidden">
            <a:xfrm>
              <a:off x="1863" y="2028"/>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96664" name="Oval 56"/>
            <p:cNvSpPr>
              <a:spLocks noChangeArrowheads="1"/>
            </p:cNvSpPr>
            <p:nvPr/>
          </p:nvSpPr>
          <p:spPr bwMode="hidden">
            <a:xfrm>
              <a:off x="1513" y="2175"/>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96665" name="Oval 57"/>
            <p:cNvSpPr>
              <a:spLocks noChangeArrowheads="1"/>
            </p:cNvSpPr>
            <p:nvPr/>
          </p:nvSpPr>
          <p:spPr bwMode="hidden">
            <a:xfrm>
              <a:off x="1191" y="2311"/>
              <a:ext cx="134" cy="72"/>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96666" name="Oval 58"/>
            <p:cNvSpPr>
              <a:spLocks noChangeArrowheads="1"/>
            </p:cNvSpPr>
            <p:nvPr/>
          </p:nvSpPr>
          <p:spPr bwMode="hidden">
            <a:xfrm>
              <a:off x="1154" y="2047"/>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96667" name="Oval 59"/>
            <p:cNvSpPr>
              <a:spLocks noChangeArrowheads="1"/>
            </p:cNvSpPr>
            <p:nvPr/>
          </p:nvSpPr>
          <p:spPr bwMode="hidden">
            <a:xfrm>
              <a:off x="1142" y="1803"/>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96668" name="Oval 60"/>
            <p:cNvSpPr>
              <a:spLocks noChangeArrowheads="1"/>
            </p:cNvSpPr>
            <p:nvPr/>
          </p:nvSpPr>
          <p:spPr bwMode="hidden">
            <a:xfrm>
              <a:off x="1500" y="1912"/>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96669" name="Oval 61"/>
            <p:cNvSpPr>
              <a:spLocks noChangeArrowheads="1"/>
            </p:cNvSpPr>
            <p:nvPr/>
          </p:nvSpPr>
          <p:spPr bwMode="hidden">
            <a:xfrm>
              <a:off x="1804" y="1801"/>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96670" name="Oval 62"/>
            <p:cNvSpPr>
              <a:spLocks noChangeArrowheads="1"/>
            </p:cNvSpPr>
            <p:nvPr/>
          </p:nvSpPr>
          <p:spPr bwMode="hidden">
            <a:xfrm>
              <a:off x="2159" y="1905"/>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96671" name="Oval 63"/>
            <p:cNvSpPr>
              <a:spLocks noChangeArrowheads="1"/>
            </p:cNvSpPr>
            <p:nvPr/>
          </p:nvSpPr>
          <p:spPr bwMode="hidden">
            <a:xfrm>
              <a:off x="2432" y="1787"/>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96672" name="Oval 64"/>
            <p:cNvSpPr>
              <a:spLocks noChangeArrowheads="1"/>
            </p:cNvSpPr>
            <p:nvPr/>
          </p:nvSpPr>
          <p:spPr bwMode="hidden">
            <a:xfrm>
              <a:off x="470" y="2032"/>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96673" name="Oval 65"/>
            <p:cNvSpPr>
              <a:spLocks noChangeArrowheads="1"/>
            </p:cNvSpPr>
            <p:nvPr/>
          </p:nvSpPr>
          <p:spPr bwMode="hidden">
            <a:xfrm>
              <a:off x="68" y="2166"/>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96674" name="Oval 66"/>
            <p:cNvSpPr>
              <a:spLocks noChangeArrowheads="1"/>
            </p:cNvSpPr>
            <p:nvPr/>
          </p:nvSpPr>
          <p:spPr bwMode="hidden">
            <a:xfrm>
              <a:off x="798" y="1916"/>
              <a:ext cx="128" cy="6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96675" name="Oval 67"/>
            <p:cNvSpPr>
              <a:spLocks noChangeArrowheads="1"/>
            </p:cNvSpPr>
            <p:nvPr/>
          </p:nvSpPr>
          <p:spPr bwMode="hidden">
            <a:xfrm>
              <a:off x="455" y="1797"/>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196676" name="Oval 68"/>
            <p:cNvSpPr>
              <a:spLocks noChangeArrowheads="1"/>
            </p:cNvSpPr>
            <p:nvPr/>
          </p:nvSpPr>
          <p:spPr bwMode="hidden">
            <a:xfrm>
              <a:off x="113" y="1901"/>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196677" name="Oval 69"/>
            <p:cNvSpPr>
              <a:spLocks noChangeArrowheads="1"/>
            </p:cNvSpPr>
            <p:nvPr/>
          </p:nvSpPr>
          <p:spPr bwMode="hidden">
            <a:xfrm>
              <a:off x="432" y="2323"/>
              <a:ext cx="139"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96678" name="Oval 70"/>
            <p:cNvSpPr>
              <a:spLocks noChangeArrowheads="1"/>
            </p:cNvSpPr>
            <p:nvPr/>
          </p:nvSpPr>
          <p:spPr bwMode="hidden">
            <a:xfrm>
              <a:off x="814" y="2178"/>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96679" name="Oval 71"/>
            <p:cNvSpPr>
              <a:spLocks noChangeArrowheads="1"/>
            </p:cNvSpPr>
            <p:nvPr/>
          </p:nvSpPr>
          <p:spPr bwMode="hidden">
            <a:xfrm>
              <a:off x="789" y="2472"/>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96680" name="Oval 72"/>
            <p:cNvSpPr>
              <a:spLocks noChangeArrowheads="1"/>
            </p:cNvSpPr>
            <p:nvPr/>
          </p:nvSpPr>
          <p:spPr bwMode="hidden">
            <a:xfrm>
              <a:off x="2544" y="2015"/>
              <a:ext cx="140" cy="7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96681" name="Oval 73"/>
            <p:cNvSpPr>
              <a:spLocks noChangeArrowheads="1"/>
            </p:cNvSpPr>
            <p:nvPr/>
          </p:nvSpPr>
          <p:spPr bwMode="hidden">
            <a:xfrm>
              <a:off x="1457" y="1700"/>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96682" name="Oval 74"/>
            <p:cNvSpPr>
              <a:spLocks noChangeArrowheads="1"/>
            </p:cNvSpPr>
            <p:nvPr/>
          </p:nvSpPr>
          <p:spPr bwMode="hidden">
            <a:xfrm>
              <a:off x="1747"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96683" name="Oval 75"/>
            <p:cNvSpPr>
              <a:spLocks noChangeArrowheads="1"/>
            </p:cNvSpPr>
            <p:nvPr/>
          </p:nvSpPr>
          <p:spPr bwMode="hidden">
            <a:xfrm>
              <a:off x="1385"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96684" name="Oval 76"/>
            <p:cNvSpPr>
              <a:spLocks noChangeArrowheads="1"/>
            </p:cNvSpPr>
            <p:nvPr/>
          </p:nvSpPr>
          <p:spPr bwMode="hidden">
            <a:xfrm>
              <a:off x="1093" y="1595"/>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96685" name="Oval 77"/>
            <p:cNvSpPr>
              <a:spLocks noChangeArrowheads="1"/>
            </p:cNvSpPr>
            <p:nvPr/>
          </p:nvSpPr>
          <p:spPr bwMode="hidden">
            <a:xfrm>
              <a:off x="792" y="1690"/>
              <a:ext cx="124"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196686" name="Oval 78"/>
            <p:cNvSpPr>
              <a:spLocks noChangeArrowheads="1"/>
            </p:cNvSpPr>
            <p:nvPr/>
          </p:nvSpPr>
          <p:spPr bwMode="hidden">
            <a:xfrm>
              <a:off x="2011" y="1512"/>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96687" name="Oval 79"/>
            <p:cNvSpPr>
              <a:spLocks noChangeArrowheads="1"/>
            </p:cNvSpPr>
            <p:nvPr/>
          </p:nvSpPr>
          <p:spPr bwMode="hidden">
            <a:xfrm>
              <a:off x="2087" y="169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96688" name="Oval 80"/>
            <p:cNvSpPr>
              <a:spLocks noChangeArrowheads="1"/>
            </p:cNvSpPr>
            <p:nvPr/>
          </p:nvSpPr>
          <p:spPr bwMode="hidden">
            <a:xfrm>
              <a:off x="2345" y="1601"/>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96689" name="Oval 81"/>
            <p:cNvSpPr>
              <a:spLocks noChangeArrowheads="1"/>
            </p:cNvSpPr>
            <p:nvPr/>
          </p:nvSpPr>
          <p:spPr bwMode="hidden">
            <a:xfrm>
              <a:off x="2684" y="1686"/>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96690" name="Oval 82"/>
            <p:cNvSpPr>
              <a:spLocks noChangeArrowheads="1"/>
            </p:cNvSpPr>
            <p:nvPr/>
          </p:nvSpPr>
          <p:spPr bwMode="hidden">
            <a:xfrm>
              <a:off x="806" y="1512"/>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196691" name="Oval 83"/>
            <p:cNvSpPr>
              <a:spLocks noChangeArrowheads="1"/>
            </p:cNvSpPr>
            <p:nvPr/>
          </p:nvSpPr>
          <p:spPr bwMode="hidden">
            <a:xfrm>
              <a:off x="495" y="1597"/>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196692" name="Oval 84"/>
            <p:cNvSpPr>
              <a:spLocks noChangeArrowheads="1"/>
            </p:cNvSpPr>
            <p:nvPr/>
          </p:nvSpPr>
          <p:spPr bwMode="hidden">
            <a:xfrm>
              <a:off x="228" y="1508"/>
              <a:ext cx="123"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96693" name="Oval 85"/>
            <p:cNvSpPr>
              <a:spLocks noChangeArrowheads="1"/>
            </p:cNvSpPr>
            <p:nvPr/>
          </p:nvSpPr>
          <p:spPr bwMode="hidden">
            <a:xfrm>
              <a:off x="157" y="1698"/>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196694" name="Oval 86"/>
            <p:cNvSpPr>
              <a:spLocks noChangeArrowheads="1"/>
            </p:cNvSpPr>
            <p:nvPr/>
          </p:nvSpPr>
          <p:spPr bwMode="hidden">
            <a:xfrm>
              <a:off x="2887" y="1595"/>
              <a:ext cx="124"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96695" name="Oval 87"/>
            <p:cNvSpPr>
              <a:spLocks noChangeArrowheads="1"/>
            </p:cNvSpPr>
            <p:nvPr/>
          </p:nvSpPr>
          <p:spPr bwMode="hidden">
            <a:xfrm>
              <a:off x="3079" y="1511"/>
              <a:ext cx="124"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96696" name="Oval 88"/>
            <p:cNvSpPr>
              <a:spLocks noChangeArrowheads="1"/>
            </p:cNvSpPr>
            <p:nvPr/>
          </p:nvSpPr>
          <p:spPr bwMode="hidden">
            <a:xfrm>
              <a:off x="3270" y="1688"/>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96697" name="Oval 89"/>
            <p:cNvSpPr>
              <a:spLocks noChangeArrowheads="1"/>
            </p:cNvSpPr>
            <p:nvPr/>
          </p:nvSpPr>
          <p:spPr bwMode="hidden">
            <a:xfrm>
              <a:off x="3453"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96698" name="Oval 90"/>
            <p:cNvSpPr>
              <a:spLocks noChangeArrowheads="1"/>
            </p:cNvSpPr>
            <p:nvPr/>
          </p:nvSpPr>
          <p:spPr bwMode="hidden">
            <a:xfrm>
              <a:off x="3651"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96699" name="Oval 91"/>
            <p:cNvSpPr>
              <a:spLocks noChangeArrowheads="1"/>
            </p:cNvSpPr>
            <p:nvPr/>
          </p:nvSpPr>
          <p:spPr bwMode="hidden">
            <a:xfrm>
              <a:off x="4251" y="1513"/>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96700" name="Oval 92"/>
            <p:cNvSpPr>
              <a:spLocks noChangeArrowheads="1"/>
            </p:cNvSpPr>
            <p:nvPr/>
          </p:nvSpPr>
          <p:spPr bwMode="hidden">
            <a:xfrm>
              <a:off x="3901" y="1701"/>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96701" name="Oval 93"/>
            <p:cNvSpPr>
              <a:spLocks noChangeArrowheads="1"/>
            </p:cNvSpPr>
            <p:nvPr/>
          </p:nvSpPr>
          <p:spPr bwMode="hidden">
            <a:xfrm>
              <a:off x="4086" y="1608"/>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96702" name="Oval 94"/>
            <p:cNvSpPr>
              <a:spLocks noChangeArrowheads="1"/>
            </p:cNvSpPr>
            <p:nvPr/>
          </p:nvSpPr>
          <p:spPr bwMode="hidden">
            <a:xfrm>
              <a:off x="1282" y="3653"/>
              <a:ext cx="196" cy="11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96703" name="Oval 95"/>
            <p:cNvSpPr>
              <a:spLocks noChangeArrowheads="1"/>
            </p:cNvSpPr>
            <p:nvPr/>
          </p:nvSpPr>
          <p:spPr bwMode="hidden">
            <a:xfrm>
              <a:off x="707" y="4014"/>
              <a:ext cx="191" cy="11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96704" name="Oval 96"/>
            <p:cNvSpPr>
              <a:spLocks noChangeArrowheads="1"/>
            </p:cNvSpPr>
            <p:nvPr/>
          </p:nvSpPr>
          <p:spPr bwMode="hidden">
            <a:xfrm>
              <a:off x="2229" y="309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96705" name="Oval 97"/>
            <p:cNvSpPr>
              <a:spLocks noChangeArrowheads="1"/>
            </p:cNvSpPr>
            <p:nvPr/>
          </p:nvSpPr>
          <p:spPr bwMode="hidden">
            <a:xfrm>
              <a:off x="2604" y="2867"/>
              <a:ext cx="156" cy="89"/>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96706" name="Oval 98"/>
            <p:cNvSpPr>
              <a:spLocks noChangeArrowheads="1"/>
            </p:cNvSpPr>
            <p:nvPr/>
          </p:nvSpPr>
          <p:spPr bwMode="hidden">
            <a:xfrm>
              <a:off x="2907" y="2668"/>
              <a:ext cx="156" cy="84"/>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96707" name="Oval 99"/>
            <p:cNvSpPr>
              <a:spLocks noChangeArrowheads="1"/>
            </p:cNvSpPr>
            <p:nvPr/>
          </p:nvSpPr>
          <p:spPr bwMode="hidden">
            <a:xfrm>
              <a:off x="3248" y="2454"/>
              <a:ext cx="150" cy="9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96708" name="Oval 100"/>
            <p:cNvSpPr>
              <a:spLocks noChangeArrowheads="1"/>
            </p:cNvSpPr>
            <p:nvPr/>
          </p:nvSpPr>
          <p:spPr bwMode="hidden">
            <a:xfrm>
              <a:off x="1801" y="336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96709" name="Oval 101"/>
            <p:cNvSpPr>
              <a:spLocks noChangeArrowheads="1"/>
            </p:cNvSpPr>
            <p:nvPr/>
          </p:nvSpPr>
          <p:spPr bwMode="hidden">
            <a:xfrm>
              <a:off x="3512" y="2302"/>
              <a:ext cx="134" cy="73"/>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96710" name="Oval 102"/>
            <p:cNvSpPr>
              <a:spLocks noChangeArrowheads="1"/>
            </p:cNvSpPr>
            <p:nvPr/>
          </p:nvSpPr>
          <p:spPr bwMode="hidden">
            <a:xfrm>
              <a:off x="3980" y="2014"/>
              <a:ext cx="134" cy="7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96711" name="Oval 103"/>
            <p:cNvSpPr>
              <a:spLocks noChangeArrowheads="1"/>
            </p:cNvSpPr>
            <p:nvPr/>
          </p:nvSpPr>
          <p:spPr bwMode="hidden">
            <a:xfrm>
              <a:off x="3753" y="2158"/>
              <a:ext cx="134" cy="6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96712" name="Oval 104"/>
            <p:cNvSpPr>
              <a:spLocks noChangeArrowheads="1"/>
            </p:cNvSpPr>
            <p:nvPr/>
          </p:nvSpPr>
          <p:spPr bwMode="hidden">
            <a:xfrm>
              <a:off x="4176" y="1898"/>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96713" name="Oval 105"/>
            <p:cNvSpPr>
              <a:spLocks noChangeArrowheads="1"/>
            </p:cNvSpPr>
            <p:nvPr/>
          </p:nvSpPr>
          <p:spPr bwMode="hidden">
            <a:xfrm>
              <a:off x="4338" y="1797"/>
              <a:ext cx="12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96714" name="Oval 106"/>
            <p:cNvSpPr>
              <a:spLocks noChangeArrowheads="1"/>
            </p:cNvSpPr>
            <p:nvPr/>
          </p:nvSpPr>
          <p:spPr bwMode="hidden">
            <a:xfrm>
              <a:off x="4505" y="1700"/>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196715" name="Oval 107"/>
            <p:cNvSpPr>
              <a:spLocks noChangeArrowheads="1"/>
            </p:cNvSpPr>
            <p:nvPr/>
          </p:nvSpPr>
          <p:spPr bwMode="hidden">
            <a:xfrm>
              <a:off x="4661" y="1603"/>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196716" name="Oval 108"/>
            <p:cNvSpPr>
              <a:spLocks noChangeArrowheads="1"/>
            </p:cNvSpPr>
            <p:nvPr/>
          </p:nvSpPr>
          <p:spPr bwMode="hidden">
            <a:xfrm>
              <a:off x="4803" y="1512"/>
              <a:ext cx="128" cy="5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96717" name="Oval 109"/>
            <p:cNvSpPr>
              <a:spLocks noChangeArrowheads="1"/>
            </p:cNvSpPr>
            <p:nvPr/>
          </p:nvSpPr>
          <p:spPr bwMode="hidden">
            <a:xfrm>
              <a:off x="4930" y="1431"/>
              <a:ext cx="111" cy="5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196718" name="Oval 110"/>
            <p:cNvSpPr>
              <a:spLocks noChangeArrowheads="1"/>
            </p:cNvSpPr>
            <p:nvPr/>
          </p:nvSpPr>
          <p:spPr bwMode="hidden">
            <a:xfrm>
              <a:off x="3835" y="1430"/>
              <a:ext cx="112" cy="5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96719" name="Oval 111"/>
            <p:cNvSpPr>
              <a:spLocks noChangeArrowheads="1"/>
            </p:cNvSpPr>
            <p:nvPr/>
          </p:nvSpPr>
          <p:spPr bwMode="hidden">
            <a:xfrm>
              <a:off x="3286" y="1430"/>
              <a:ext cx="112"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96720" name="Oval 112"/>
            <p:cNvSpPr>
              <a:spLocks noChangeArrowheads="1"/>
            </p:cNvSpPr>
            <p:nvPr/>
          </p:nvSpPr>
          <p:spPr bwMode="hidden">
            <a:xfrm>
              <a:off x="2972" y="1366"/>
              <a:ext cx="111"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96721" name="Oval 113"/>
            <p:cNvSpPr>
              <a:spLocks noChangeArrowheads="1"/>
            </p:cNvSpPr>
            <p:nvPr/>
          </p:nvSpPr>
          <p:spPr bwMode="hidden">
            <a:xfrm>
              <a:off x="3152" y="1292"/>
              <a:ext cx="112" cy="50"/>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96722" name="Oval 114"/>
            <p:cNvSpPr>
              <a:spLocks noChangeArrowheads="1"/>
            </p:cNvSpPr>
            <p:nvPr/>
          </p:nvSpPr>
          <p:spPr bwMode="hidden">
            <a:xfrm>
              <a:off x="3020" y="1170"/>
              <a:ext cx="112"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96723" name="Oval 115"/>
            <p:cNvSpPr>
              <a:spLocks noChangeArrowheads="1"/>
            </p:cNvSpPr>
            <p:nvPr/>
          </p:nvSpPr>
          <p:spPr bwMode="hidden">
            <a:xfrm>
              <a:off x="2443" y="1368"/>
              <a:ext cx="112"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96724" name="Oval 116"/>
            <p:cNvSpPr>
              <a:spLocks noChangeArrowheads="1"/>
            </p:cNvSpPr>
            <p:nvPr/>
          </p:nvSpPr>
          <p:spPr bwMode="hidden">
            <a:xfrm>
              <a:off x="2301" y="1220"/>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196725" name="Oval 117"/>
            <p:cNvSpPr>
              <a:spLocks noChangeArrowheads="1"/>
            </p:cNvSpPr>
            <p:nvPr/>
          </p:nvSpPr>
          <p:spPr bwMode="hidden">
            <a:xfrm>
              <a:off x="2095" y="1284"/>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196726" name="Oval 118"/>
            <p:cNvSpPr>
              <a:spLocks noChangeArrowheads="1"/>
            </p:cNvSpPr>
            <p:nvPr/>
          </p:nvSpPr>
          <p:spPr bwMode="hidden">
            <a:xfrm>
              <a:off x="2228" y="1442"/>
              <a:ext cx="111"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96727" name="Oval 119"/>
            <p:cNvSpPr>
              <a:spLocks noChangeArrowheads="1"/>
            </p:cNvSpPr>
            <p:nvPr/>
          </p:nvSpPr>
          <p:spPr bwMode="hidden">
            <a:xfrm>
              <a:off x="1109" y="1424"/>
              <a:ext cx="112"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196728" name="Oval 120"/>
            <p:cNvSpPr>
              <a:spLocks noChangeArrowheads="1"/>
            </p:cNvSpPr>
            <p:nvPr/>
          </p:nvSpPr>
          <p:spPr bwMode="hidden">
            <a:xfrm>
              <a:off x="611" y="1284"/>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96729" name="Oval 121"/>
            <p:cNvSpPr>
              <a:spLocks noChangeArrowheads="1"/>
            </p:cNvSpPr>
            <p:nvPr/>
          </p:nvSpPr>
          <p:spPr bwMode="hidden">
            <a:xfrm>
              <a:off x="305" y="1358"/>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96730" name="Oval 122"/>
            <p:cNvSpPr>
              <a:spLocks noChangeArrowheads="1"/>
            </p:cNvSpPr>
            <p:nvPr/>
          </p:nvSpPr>
          <p:spPr bwMode="hidden">
            <a:xfrm>
              <a:off x="156" y="1154"/>
              <a:ext cx="112"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96731" name="Oval 123"/>
            <p:cNvSpPr>
              <a:spLocks noChangeArrowheads="1"/>
            </p:cNvSpPr>
            <p:nvPr/>
          </p:nvSpPr>
          <p:spPr bwMode="hidden">
            <a:xfrm>
              <a:off x="4538" y="1365"/>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96732" name="Oval 124"/>
            <p:cNvSpPr>
              <a:spLocks noChangeArrowheads="1"/>
            </p:cNvSpPr>
            <p:nvPr/>
          </p:nvSpPr>
          <p:spPr bwMode="hidden">
            <a:xfrm>
              <a:off x="4407" y="1440"/>
              <a:ext cx="105" cy="4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96733" name="Oval 125"/>
            <p:cNvSpPr>
              <a:spLocks noChangeArrowheads="1"/>
            </p:cNvSpPr>
            <p:nvPr/>
          </p:nvSpPr>
          <p:spPr bwMode="hidden">
            <a:xfrm>
              <a:off x="3992" y="1356"/>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196734" name="Oval 126"/>
            <p:cNvSpPr>
              <a:spLocks noChangeArrowheads="1"/>
            </p:cNvSpPr>
            <p:nvPr/>
          </p:nvSpPr>
          <p:spPr bwMode="hidden">
            <a:xfrm>
              <a:off x="3466" y="1356"/>
              <a:ext cx="106" cy="45"/>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96735" name="Oval 127"/>
            <p:cNvSpPr>
              <a:spLocks noChangeArrowheads="1"/>
            </p:cNvSpPr>
            <p:nvPr/>
          </p:nvSpPr>
          <p:spPr bwMode="hidden">
            <a:xfrm>
              <a:off x="2852" y="1228"/>
              <a:ext cx="106"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96736" name="Oval 128"/>
            <p:cNvSpPr>
              <a:spLocks noChangeArrowheads="1"/>
            </p:cNvSpPr>
            <p:nvPr/>
          </p:nvSpPr>
          <p:spPr bwMode="hidden">
            <a:xfrm>
              <a:off x="2678" y="1109"/>
              <a:ext cx="106" cy="44"/>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196737" name="Oval 129"/>
            <p:cNvSpPr>
              <a:spLocks noChangeArrowheads="1"/>
            </p:cNvSpPr>
            <p:nvPr/>
          </p:nvSpPr>
          <p:spPr bwMode="hidden">
            <a:xfrm>
              <a:off x="2859" y="1045"/>
              <a:ext cx="106"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196738" name="Oval 130"/>
            <p:cNvSpPr>
              <a:spLocks noChangeArrowheads="1"/>
            </p:cNvSpPr>
            <p:nvPr/>
          </p:nvSpPr>
          <p:spPr bwMode="hidden">
            <a:xfrm>
              <a:off x="1942" y="104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96739" name="Oval 131"/>
            <p:cNvSpPr>
              <a:spLocks noChangeArrowheads="1"/>
            </p:cNvSpPr>
            <p:nvPr/>
          </p:nvSpPr>
          <p:spPr bwMode="hidden">
            <a:xfrm>
              <a:off x="1088" y="1277"/>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96740" name="Oval 132"/>
            <p:cNvSpPr>
              <a:spLocks noChangeArrowheads="1"/>
            </p:cNvSpPr>
            <p:nvPr/>
          </p:nvSpPr>
          <p:spPr bwMode="hidden">
            <a:xfrm>
              <a:off x="827" y="13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96741" name="Oval 133"/>
            <p:cNvSpPr>
              <a:spLocks noChangeArrowheads="1"/>
            </p:cNvSpPr>
            <p:nvPr/>
          </p:nvSpPr>
          <p:spPr bwMode="hidden">
            <a:xfrm>
              <a:off x="537" y="1428"/>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96742" name="Oval 134"/>
            <p:cNvSpPr>
              <a:spLocks noChangeArrowheads="1"/>
            </p:cNvSpPr>
            <p:nvPr/>
          </p:nvSpPr>
          <p:spPr bwMode="hidden">
            <a:xfrm>
              <a:off x="635" y="106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96743" name="Oval 135"/>
            <p:cNvSpPr>
              <a:spLocks noChangeArrowheads="1"/>
            </p:cNvSpPr>
            <p:nvPr/>
          </p:nvSpPr>
          <p:spPr bwMode="hidden">
            <a:xfrm>
              <a:off x="1540" y="10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96744" name="Oval 136"/>
            <p:cNvSpPr>
              <a:spLocks noChangeArrowheads="1"/>
            </p:cNvSpPr>
            <p:nvPr/>
          </p:nvSpPr>
          <p:spPr bwMode="hidden">
            <a:xfrm>
              <a:off x="1120" y="1063"/>
              <a:ext cx="10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96745" name="Oval 137"/>
            <p:cNvSpPr>
              <a:spLocks noChangeArrowheads="1"/>
            </p:cNvSpPr>
            <p:nvPr/>
          </p:nvSpPr>
          <p:spPr bwMode="hidden">
            <a:xfrm>
              <a:off x="4131" y="1284"/>
              <a:ext cx="111" cy="4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96746" name="Oval 138"/>
            <p:cNvSpPr>
              <a:spLocks noChangeArrowheads="1"/>
            </p:cNvSpPr>
            <p:nvPr/>
          </p:nvSpPr>
          <p:spPr bwMode="hidden">
            <a:xfrm>
              <a:off x="3477" y="1163"/>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96747" name="Oval 139"/>
            <p:cNvSpPr>
              <a:spLocks noChangeArrowheads="1"/>
            </p:cNvSpPr>
            <p:nvPr/>
          </p:nvSpPr>
          <p:spPr bwMode="hidden">
            <a:xfrm>
              <a:off x="3315" y="1229"/>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96748" name="Oval 140"/>
            <p:cNvSpPr>
              <a:spLocks noChangeArrowheads="1"/>
            </p:cNvSpPr>
            <p:nvPr/>
          </p:nvSpPr>
          <p:spPr bwMode="hidden">
            <a:xfrm>
              <a:off x="3174" y="1112"/>
              <a:ext cx="112"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96749" name="Oval 141"/>
            <p:cNvSpPr>
              <a:spLocks noChangeArrowheads="1"/>
            </p:cNvSpPr>
            <p:nvPr/>
          </p:nvSpPr>
          <p:spPr bwMode="hidden">
            <a:xfrm>
              <a:off x="2396" y="1051"/>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196750" name="Oval 142"/>
            <p:cNvSpPr>
              <a:spLocks noChangeArrowheads="1"/>
            </p:cNvSpPr>
            <p:nvPr/>
          </p:nvSpPr>
          <p:spPr bwMode="hidden">
            <a:xfrm>
              <a:off x="2769" y="1446"/>
              <a:ext cx="111" cy="44"/>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96751" name="Oval 143"/>
            <p:cNvSpPr>
              <a:spLocks noChangeArrowheads="1"/>
            </p:cNvSpPr>
            <p:nvPr/>
          </p:nvSpPr>
          <p:spPr bwMode="hidden">
            <a:xfrm>
              <a:off x="2656" y="1294"/>
              <a:ext cx="112" cy="45"/>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196752" name="Oval 144"/>
            <p:cNvSpPr>
              <a:spLocks noChangeArrowheads="1"/>
            </p:cNvSpPr>
            <p:nvPr/>
          </p:nvSpPr>
          <p:spPr bwMode="hidden">
            <a:xfrm>
              <a:off x="2501" y="1159"/>
              <a:ext cx="111"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196753" name="Oval 145"/>
            <p:cNvSpPr>
              <a:spLocks noChangeArrowheads="1"/>
            </p:cNvSpPr>
            <p:nvPr/>
          </p:nvSpPr>
          <p:spPr bwMode="hidden">
            <a:xfrm>
              <a:off x="2222" y="1101"/>
              <a:ext cx="112" cy="44"/>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196754" name="Oval 146"/>
            <p:cNvSpPr>
              <a:spLocks noChangeArrowheads="1"/>
            </p:cNvSpPr>
            <p:nvPr/>
          </p:nvSpPr>
          <p:spPr bwMode="hidden">
            <a:xfrm>
              <a:off x="2029" y="1162"/>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196755" name="Oval 147"/>
            <p:cNvSpPr>
              <a:spLocks noChangeArrowheads="1"/>
            </p:cNvSpPr>
            <p:nvPr/>
          </p:nvSpPr>
          <p:spPr bwMode="hidden">
            <a:xfrm>
              <a:off x="1875" y="1356"/>
              <a:ext cx="112"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196756" name="Oval 148"/>
            <p:cNvSpPr>
              <a:spLocks noChangeArrowheads="1"/>
            </p:cNvSpPr>
            <p:nvPr/>
          </p:nvSpPr>
          <p:spPr bwMode="hidden">
            <a:xfrm>
              <a:off x="1809" y="1223"/>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196757" name="Oval 149"/>
            <p:cNvSpPr>
              <a:spLocks noChangeArrowheads="1"/>
            </p:cNvSpPr>
            <p:nvPr/>
          </p:nvSpPr>
          <p:spPr bwMode="hidden">
            <a:xfrm>
              <a:off x="1738" y="1098"/>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96758" name="Oval 150"/>
            <p:cNvSpPr>
              <a:spLocks noChangeArrowheads="1"/>
            </p:cNvSpPr>
            <p:nvPr/>
          </p:nvSpPr>
          <p:spPr bwMode="hidden">
            <a:xfrm>
              <a:off x="1583" y="1289"/>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196759" name="Oval 151"/>
            <p:cNvSpPr>
              <a:spLocks noChangeArrowheads="1"/>
            </p:cNvSpPr>
            <p:nvPr/>
          </p:nvSpPr>
          <p:spPr bwMode="hidden">
            <a:xfrm>
              <a:off x="1379" y="1343"/>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196760" name="Oval 152"/>
            <p:cNvSpPr>
              <a:spLocks noChangeArrowheads="1"/>
            </p:cNvSpPr>
            <p:nvPr/>
          </p:nvSpPr>
          <p:spPr bwMode="hidden">
            <a:xfrm>
              <a:off x="1529" y="1156"/>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96761" name="Oval 153"/>
            <p:cNvSpPr>
              <a:spLocks noChangeArrowheads="1"/>
            </p:cNvSpPr>
            <p:nvPr/>
          </p:nvSpPr>
          <p:spPr bwMode="hidden">
            <a:xfrm>
              <a:off x="1294" y="1222"/>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96762" name="Oval 154"/>
            <p:cNvSpPr>
              <a:spLocks noChangeArrowheads="1"/>
            </p:cNvSpPr>
            <p:nvPr/>
          </p:nvSpPr>
          <p:spPr bwMode="hidden">
            <a:xfrm>
              <a:off x="1314" y="1112"/>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96763" name="Oval 155"/>
            <p:cNvSpPr>
              <a:spLocks noChangeArrowheads="1"/>
            </p:cNvSpPr>
            <p:nvPr/>
          </p:nvSpPr>
          <p:spPr bwMode="hidden">
            <a:xfrm>
              <a:off x="1082" y="116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96764" name="Oval 156"/>
            <p:cNvSpPr>
              <a:spLocks noChangeArrowheads="1"/>
            </p:cNvSpPr>
            <p:nvPr/>
          </p:nvSpPr>
          <p:spPr bwMode="hidden">
            <a:xfrm>
              <a:off x="877" y="1121"/>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96765" name="Oval 157"/>
            <p:cNvSpPr>
              <a:spLocks noChangeArrowheads="1"/>
            </p:cNvSpPr>
            <p:nvPr/>
          </p:nvSpPr>
          <p:spPr bwMode="hidden">
            <a:xfrm>
              <a:off x="875" y="121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96766" name="Oval 158"/>
            <p:cNvSpPr>
              <a:spLocks noChangeArrowheads="1"/>
            </p:cNvSpPr>
            <p:nvPr/>
          </p:nvSpPr>
          <p:spPr bwMode="hidden">
            <a:xfrm>
              <a:off x="680" y="117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96767" name="Oval 159"/>
            <p:cNvSpPr>
              <a:spLocks noChangeArrowheads="1"/>
            </p:cNvSpPr>
            <p:nvPr/>
          </p:nvSpPr>
          <p:spPr bwMode="hidden">
            <a:xfrm>
              <a:off x="411" y="123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96768" name="Oval 160"/>
            <p:cNvSpPr>
              <a:spLocks noChangeArrowheads="1"/>
            </p:cNvSpPr>
            <p:nvPr/>
          </p:nvSpPr>
          <p:spPr bwMode="hidden">
            <a:xfrm>
              <a:off x="434" y="110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96769" name="Oval 161"/>
            <p:cNvSpPr>
              <a:spLocks noChangeArrowheads="1"/>
            </p:cNvSpPr>
            <p:nvPr/>
          </p:nvSpPr>
          <p:spPr bwMode="hidden">
            <a:xfrm>
              <a:off x="119" y="131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96770" name="Oval 162"/>
            <p:cNvSpPr>
              <a:spLocks noChangeArrowheads="1"/>
            </p:cNvSpPr>
            <p:nvPr/>
          </p:nvSpPr>
          <p:spPr bwMode="hidden">
            <a:xfrm>
              <a:off x="858" y="1001"/>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96771" name="Oval 163"/>
            <p:cNvSpPr>
              <a:spLocks noChangeArrowheads="1"/>
            </p:cNvSpPr>
            <p:nvPr/>
          </p:nvSpPr>
          <p:spPr bwMode="hidden">
            <a:xfrm>
              <a:off x="1341" y="1013"/>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96772" name="Oval 164"/>
            <p:cNvSpPr>
              <a:spLocks noChangeArrowheads="1"/>
            </p:cNvSpPr>
            <p:nvPr/>
          </p:nvSpPr>
          <p:spPr bwMode="hidden">
            <a:xfrm>
              <a:off x="1739" y="1008"/>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96773" name="Oval 165"/>
            <p:cNvSpPr>
              <a:spLocks noChangeArrowheads="1"/>
            </p:cNvSpPr>
            <p:nvPr/>
          </p:nvSpPr>
          <p:spPr bwMode="hidden">
            <a:xfrm>
              <a:off x="2116" y="1001"/>
              <a:ext cx="100"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96774" name="Oval 166"/>
            <p:cNvSpPr>
              <a:spLocks noChangeArrowheads="1"/>
            </p:cNvSpPr>
            <p:nvPr/>
          </p:nvSpPr>
          <p:spPr bwMode="hidden">
            <a:xfrm>
              <a:off x="2320" y="941"/>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96775" name="Oval 167"/>
            <p:cNvSpPr>
              <a:spLocks noChangeArrowheads="1"/>
            </p:cNvSpPr>
            <p:nvPr/>
          </p:nvSpPr>
          <p:spPr bwMode="hidden">
            <a:xfrm>
              <a:off x="2601" y="995"/>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96776" name="Oval 168"/>
            <p:cNvSpPr>
              <a:spLocks noChangeArrowheads="1"/>
            </p:cNvSpPr>
            <p:nvPr/>
          </p:nvSpPr>
          <p:spPr bwMode="hidden">
            <a:xfrm>
              <a:off x="1667" y="1420"/>
              <a:ext cx="106"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196777" name="Oval 169"/>
            <p:cNvSpPr>
              <a:spLocks noChangeArrowheads="1"/>
            </p:cNvSpPr>
            <p:nvPr/>
          </p:nvSpPr>
          <p:spPr bwMode="hidden">
            <a:xfrm>
              <a:off x="2557" y="1516"/>
              <a:ext cx="123"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196778" name="Oval 170"/>
            <p:cNvSpPr>
              <a:spLocks noChangeArrowheads="1"/>
            </p:cNvSpPr>
            <p:nvPr/>
          </p:nvSpPr>
          <p:spPr bwMode="hidden">
            <a:xfrm>
              <a:off x="3619" y="1287"/>
              <a:ext cx="112"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96779" name="Oval 171"/>
            <p:cNvSpPr>
              <a:spLocks noChangeArrowheads="1"/>
            </p:cNvSpPr>
            <p:nvPr/>
          </p:nvSpPr>
          <p:spPr bwMode="hidden">
            <a:xfrm>
              <a:off x="3791" y="1212"/>
              <a:ext cx="111"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96780" name="Oval 172"/>
            <p:cNvSpPr>
              <a:spLocks noChangeArrowheads="1"/>
            </p:cNvSpPr>
            <p:nvPr/>
          </p:nvSpPr>
          <p:spPr bwMode="hidden">
            <a:xfrm>
              <a:off x="213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96781" name="Oval 173"/>
            <p:cNvSpPr>
              <a:spLocks noChangeArrowheads="1"/>
            </p:cNvSpPr>
            <p:nvPr/>
          </p:nvSpPr>
          <p:spPr bwMode="hidden">
            <a:xfrm>
              <a:off x="126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96782" name="Oval 174"/>
            <p:cNvSpPr>
              <a:spLocks noChangeArrowheads="1"/>
            </p:cNvSpPr>
            <p:nvPr/>
          </p:nvSpPr>
          <p:spPr bwMode="hidden">
            <a:xfrm>
              <a:off x="1471" y="869"/>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96783" name="Oval 175"/>
            <p:cNvSpPr>
              <a:spLocks noChangeArrowheads="1"/>
            </p:cNvSpPr>
            <p:nvPr/>
          </p:nvSpPr>
          <p:spPr bwMode="hidden">
            <a:xfrm>
              <a:off x="1650" y="824"/>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96784" name="Oval 176"/>
            <p:cNvSpPr>
              <a:spLocks noChangeArrowheads="1"/>
            </p:cNvSpPr>
            <p:nvPr/>
          </p:nvSpPr>
          <p:spPr bwMode="hidden">
            <a:xfrm>
              <a:off x="1918" y="869"/>
              <a:ext cx="84"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96785" name="Oval 177"/>
            <p:cNvSpPr>
              <a:spLocks noChangeArrowheads="1"/>
            </p:cNvSpPr>
            <p:nvPr/>
          </p:nvSpPr>
          <p:spPr bwMode="hidden">
            <a:xfrm>
              <a:off x="1720" y="923"/>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96786" name="Oval 178"/>
            <p:cNvSpPr>
              <a:spLocks noChangeArrowheads="1"/>
            </p:cNvSpPr>
            <p:nvPr/>
          </p:nvSpPr>
          <p:spPr bwMode="hidden">
            <a:xfrm>
              <a:off x="1913" y="957"/>
              <a:ext cx="9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96787" name="Oval 179"/>
            <p:cNvSpPr>
              <a:spLocks noChangeArrowheads="1"/>
            </p:cNvSpPr>
            <p:nvPr/>
          </p:nvSpPr>
          <p:spPr bwMode="hidden">
            <a:xfrm>
              <a:off x="1541" y="962"/>
              <a:ext cx="89"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96788" name="Oval 180"/>
            <p:cNvSpPr>
              <a:spLocks noChangeArrowheads="1"/>
            </p:cNvSpPr>
            <p:nvPr/>
          </p:nvSpPr>
          <p:spPr bwMode="hidden">
            <a:xfrm>
              <a:off x="1076" y="953"/>
              <a:ext cx="10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96789" name="Oval 181"/>
            <p:cNvSpPr>
              <a:spLocks noChangeArrowheads="1"/>
            </p:cNvSpPr>
            <p:nvPr/>
          </p:nvSpPr>
          <p:spPr bwMode="hidden">
            <a:xfrm>
              <a:off x="1983" y="4027"/>
              <a:ext cx="195" cy="10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96790" name="Oval 182"/>
            <p:cNvSpPr>
              <a:spLocks noChangeArrowheads="1"/>
            </p:cNvSpPr>
            <p:nvPr/>
          </p:nvSpPr>
          <p:spPr bwMode="hidden">
            <a:xfrm>
              <a:off x="2460" y="3671"/>
              <a:ext cx="196" cy="11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96791" name="Oval 183"/>
            <p:cNvSpPr>
              <a:spLocks noChangeArrowheads="1"/>
            </p:cNvSpPr>
            <p:nvPr/>
          </p:nvSpPr>
          <p:spPr bwMode="hidden">
            <a:xfrm>
              <a:off x="3238" y="3121"/>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96792" name="Oval 184"/>
            <p:cNvSpPr>
              <a:spLocks noChangeArrowheads="1"/>
            </p:cNvSpPr>
            <p:nvPr/>
          </p:nvSpPr>
          <p:spPr bwMode="hidden">
            <a:xfrm>
              <a:off x="3550" y="2880"/>
              <a:ext cx="157"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96793" name="Oval 185"/>
            <p:cNvSpPr>
              <a:spLocks noChangeArrowheads="1"/>
            </p:cNvSpPr>
            <p:nvPr/>
          </p:nvSpPr>
          <p:spPr bwMode="hidden">
            <a:xfrm>
              <a:off x="2892" y="3377"/>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96794" name="Oval 186"/>
            <p:cNvSpPr>
              <a:spLocks noChangeArrowheads="1"/>
            </p:cNvSpPr>
            <p:nvPr/>
          </p:nvSpPr>
          <p:spPr bwMode="hidden">
            <a:xfrm>
              <a:off x="3869" y="2657"/>
              <a:ext cx="151" cy="84"/>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96795" name="Oval 187"/>
            <p:cNvSpPr>
              <a:spLocks noChangeArrowheads="1"/>
            </p:cNvSpPr>
            <p:nvPr/>
          </p:nvSpPr>
          <p:spPr bwMode="hidden">
            <a:xfrm>
              <a:off x="4090" y="2475"/>
              <a:ext cx="156"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96796" name="Oval 188"/>
            <p:cNvSpPr>
              <a:spLocks noChangeArrowheads="1"/>
            </p:cNvSpPr>
            <p:nvPr/>
          </p:nvSpPr>
          <p:spPr bwMode="hidden">
            <a:xfrm>
              <a:off x="4327" y="2314"/>
              <a:ext cx="134" cy="7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96797" name="Oval 189"/>
            <p:cNvSpPr>
              <a:spLocks noChangeArrowheads="1"/>
            </p:cNvSpPr>
            <p:nvPr/>
          </p:nvSpPr>
          <p:spPr bwMode="hidden">
            <a:xfrm>
              <a:off x="4712" y="2022"/>
              <a:ext cx="134" cy="73"/>
            </a:xfrm>
            <a:prstGeom prst="ellipse">
              <a:avLst/>
            </a:prstGeom>
            <a:gradFill rotWithShape="0">
              <a:gsLst>
                <a:gs pos="0">
                  <a:schemeClr val="bg2"/>
                </a:gs>
                <a:gs pos="100000">
                  <a:schemeClr val="bg2">
                    <a:gamma/>
                    <a:shade val="54510"/>
                    <a:invGamma/>
                  </a:schemeClr>
                </a:gs>
              </a:gsLst>
              <a:lin ang="2700000" scaled="1"/>
            </a:gradFill>
            <a:ln w="9525">
              <a:noFill/>
              <a:round/>
              <a:headEnd/>
              <a:tailEnd/>
            </a:ln>
            <a:effectLst/>
          </p:spPr>
          <p:txBody>
            <a:bodyPr/>
            <a:lstStyle/>
            <a:p>
              <a:endParaRPr lang="en-US"/>
            </a:p>
          </p:txBody>
        </p:sp>
        <p:sp>
          <p:nvSpPr>
            <p:cNvPr id="196798" name="Oval 190"/>
            <p:cNvSpPr>
              <a:spLocks noChangeArrowheads="1"/>
            </p:cNvSpPr>
            <p:nvPr/>
          </p:nvSpPr>
          <p:spPr bwMode="hidden">
            <a:xfrm>
              <a:off x="4533" y="2162"/>
              <a:ext cx="13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96799" name="Oval 191"/>
            <p:cNvSpPr>
              <a:spLocks noChangeArrowheads="1"/>
            </p:cNvSpPr>
            <p:nvPr/>
          </p:nvSpPr>
          <p:spPr bwMode="hidden">
            <a:xfrm>
              <a:off x="4863" y="1920"/>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96800" name="Oval 192"/>
            <p:cNvSpPr>
              <a:spLocks noChangeArrowheads="1"/>
            </p:cNvSpPr>
            <p:nvPr/>
          </p:nvSpPr>
          <p:spPr bwMode="hidden">
            <a:xfrm>
              <a:off x="5009" y="1807"/>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196801" name="Oval 193"/>
            <p:cNvSpPr>
              <a:spLocks noChangeArrowheads="1"/>
            </p:cNvSpPr>
            <p:nvPr/>
          </p:nvSpPr>
          <p:spPr bwMode="hidden">
            <a:xfrm>
              <a:off x="5161" y="1702"/>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196802" name="Oval 194"/>
            <p:cNvSpPr>
              <a:spLocks noChangeArrowheads="1"/>
            </p:cNvSpPr>
            <p:nvPr/>
          </p:nvSpPr>
          <p:spPr bwMode="hidden">
            <a:xfrm>
              <a:off x="5277" y="1614"/>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196803" name="Oval 195"/>
            <p:cNvSpPr>
              <a:spLocks noChangeArrowheads="1"/>
            </p:cNvSpPr>
            <p:nvPr/>
          </p:nvSpPr>
          <p:spPr bwMode="hidden">
            <a:xfrm>
              <a:off x="5398" y="1521"/>
              <a:ext cx="123"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196804" name="Oval 196"/>
            <p:cNvSpPr>
              <a:spLocks noChangeArrowheads="1"/>
            </p:cNvSpPr>
            <p:nvPr/>
          </p:nvSpPr>
          <p:spPr bwMode="hidden">
            <a:xfrm>
              <a:off x="3255" y="4071"/>
              <a:ext cx="196" cy="106"/>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196805" name="Oval 197"/>
            <p:cNvSpPr>
              <a:spLocks noChangeArrowheads="1"/>
            </p:cNvSpPr>
            <p:nvPr/>
          </p:nvSpPr>
          <p:spPr bwMode="hidden">
            <a:xfrm>
              <a:off x="3651" y="3693"/>
              <a:ext cx="196" cy="111"/>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196806" name="Oval 198"/>
            <p:cNvSpPr>
              <a:spLocks noChangeArrowheads="1"/>
            </p:cNvSpPr>
            <p:nvPr/>
          </p:nvSpPr>
          <p:spPr bwMode="hidden">
            <a:xfrm>
              <a:off x="4773" y="3705"/>
              <a:ext cx="201" cy="106"/>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endParaRPr lang="en-US"/>
            </a:p>
          </p:txBody>
        </p:sp>
        <p:sp>
          <p:nvSpPr>
            <p:cNvPr id="196807" name="Oval 199"/>
            <p:cNvSpPr>
              <a:spLocks noChangeArrowheads="1"/>
            </p:cNvSpPr>
            <p:nvPr/>
          </p:nvSpPr>
          <p:spPr bwMode="hidden">
            <a:xfrm>
              <a:off x="4491" y="4049"/>
              <a:ext cx="196" cy="105"/>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endParaRPr lang="en-US"/>
            </a:p>
          </p:txBody>
        </p:sp>
        <p:sp>
          <p:nvSpPr>
            <p:cNvPr id="196808" name="Oval 200"/>
            <p:cNvSpPr>
              <a:spLocks noChangeArrowheads="1"/>
            </p:cNvSpPr>
            <p:nvPr/>
          </p:nvSpPr>
          <p:spPr bwMode="hidden">
            <a:xfrm>
              <a:off x="3989" y="3396"/>
              <a:ext cx="168" cy="96"/>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196809" name="Oval 201"/>
            <p:cNvSpPr>
              <a:spLocks noChangeArrowheads="1"/>
            </p:cNvSpPr>
            <p:nvPr/>
          </p:nvSpPr>
          <p:spPr bwMode="hidden">
            <a:xfrm>
              <a:off x="4263" y="3141"/>
              <a:ext cx="167" cy="95"/>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196810" name="Oval 202"/>
            <p:cNvSpPr>
              <a:spLocks noChangeArrowheads="1"/>
            </p:cNvSpPr>
            <p:nvPr/>
          </p:nvSpPr>
          <p:spPr bwMode="hidden">
            <a:xfrm>
              <a:off x="5044" y="3418"/>
              <a:ext cx="167" cy="95"/>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endParaRPr lang="en-US"/>
            </a:p>
          </p:txBody>
        </p:sp>
        <p:sp>
          <p:nvSpPr>
            <p:cNvPr id="196811" name="Oval 203"/>
            <p:cNvSpPr>
              <a:spLocks noChangeArrowheads="1"/>
            </p:cNvSpPr>
            <p:nvPr/>
          </p:nvSpPr>
          <p:spPr bwMode="hidden">
            <a:xfrm>
              <a:off x="4553" y="2873"/>
              <a:ext cx="156" cy="8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196812" name="Oval 204"/>
            <p:cNvSpPr>
              <a:spLocks noChangeArrowheads="1"/>
            </p:cNvSpPr>
            <p:nvPr/>
          </p:nvSpPr>
          <p:spPr bwMode="hidden">
            <a:xfrm>
              <a:off x="5293" y="3116"/>
              <a:ext cx="168" cy="95"/>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196813" name="Oval 205"/>
            <p:cNvSpPr>
              <a:spLocks noChangeArrowheads="1"/>
            </p:cNvSpPr>
            <p:nvPr/>
          </p:nvSpPr>
          <p:spPr bwMode="hidden">
            <a:xfrm>
              <a:off x="5497" y="2879"/>
              <a:ext cx="156" cy="89"/>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endParaRPr lang="en-US"/>
            </a:p>
          </p:txBody>
        </p:sp>
        <p:sp>
          <p:nvSpPr>
            <p:cNvPr id="196814" name="Oval 206"/>
            <p:cNvSpPr>
              <a:spLocks noChangeArrowheads="1"/>
            </p:cNvSpPr>
            <p:nvPr/>
          </p:nvSpPr>
          <p:spPr bwMode="hidden">
            <a:xfrm>
              <a:off x="4772" y="2673"/>
              <a:ext cx="156" cy="8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196815" name="Oval 207"/>
            <p:cNvSpPr>
              <a:spLocks noChangeArrowheads="1"/>
            </p:cNvSpPr>
            <p:nvPr/>
          </p:nvSpPr>
          <p:spPr bwMode="hidden">
            <a:xfrm>
              <a:off x="4966" y="2488"/>
              <a:ext cx="156" cy="84"/>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196816" name="Oval 208"/>
            <p:cNvSpPr>
              <a:spLocks noChangeArrowheads="1"/>
            </p:cNvSpPr>
            <p:nvPr/>
          </p:nvSpPr>
          <p:spPr bwMode="hidden">
            <a:xfrm>
              <a:off x="5444" y="2052"/>
              <a:ext cx="134" cy="7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196817" name="Oval 209"/>
            <p:cNvSpPr>
              <a:spLocks noChangeArrowheads="1"/>
            </p:cNvSpPr>
            <p:nvPr/>
          </p:nvSpPr>
          <p:spPr bwMode="hidden">
            <a:xfrm>
              <a:off x="5161" y="2314"/>
              <a:ext cx="140" cy="7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196818" name="Oval 210"/>
            <p:cNvSpPr>
              <a:spLocks noChangeArrowheads="1"/>
            </p:cNvSpPr>
            <p:nvPr/>
          </p:nvSpPr>
          <p:spPr bwMode="hidden">
            <a:xfrm>
              <a:off x="5318" y="2176"/>
              <a:ext cx="134" cy="61"/>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196819" name="Oval 211"/>
            <p:cNvSpPr>
              <a:spLocks noChangeArrowheads="1"/>
            </p:cNvSpPr>
            <p:nvPr/>
          </p:nvSpPr>
          <p:spPr bwMode="hidden">
            <a:xfrm>
              <a:off x="5581" y="1933"/>
              <a:ext cx="128" cy="61"/>
            </a:xfrm>
            <a:prstGeom prst="ellipse">
              <a:avLst/>
            </a:prstGeom>
            <a:gradFill rotWithShape="0">
              <a:gsLst>
                <a:gs pos="0">
                  <a:schemeClr val="accent2"/>
                </a:gs>
                <a:gs pos="100000">
                  <a:schemeClr val="accent2">
                    <a:gamma/>
                    <a:shade val="57647"/>
                    <a:invGamma/>
                  </a:schemeClr>
                </a:gs>
              </a:gsLst>
              <a:lin ang="2700000" scaled="1"/>
            </a:gradFill>
            <a:ln w="9525">
              <a:noFill/>
              <a:round/>
              <a:headEnd/>
              <a:tailEnd/>
            </a:ln>
            <a:effectLst/>
          </p:spPr>
          <p:txBody>
            <a:bodyPr/>
            <a:lstStyle/>
            <a:p>
              <a:endParaRPr lang="en-US"/>
            </a:p>
          </p:txBody>
        </p:sp>
        <p:sp>
          <p:nvSpPr>
            <p:cNvPr id="196820" name="Oval 212"/>
            <p:cNvSpPr>
              <a:spLocks noChangeArrowheads="1"/>
            </p:cNvSpPr>
            <p:nvPr/>
          </p:nvSpPr>
          <p:spPr bwMode="hidden">
            <a:xfrm>
              <a:off x="5689" y="1811"/>
              <a:ext cx="128" cy="61"/>
            </a:xfrm>
            <a:prstGeom prst="ellipse">
              <a:avLst/>
            </a:prstGeom>
            <a:gradFill rotWithShape="0">
              <a:gsLst>
                <a:gs pos="0">
                  <a:schemeClr val="accent2"/>
                </a:gs>
                <a:gs pos="100000">
                  <a:schemeClr val="accent2">
                    <a:gamma/>
                    <a:shade val="57647"/>
                    <a:invGamma/>
                  </a:schemeClr>
                </a:gs>
              </a:gsLst>
              <a:lin ang="2700000" scaled="1"/>
            </a:gradFill>
            <a:ln w="9525">
              <a:noFill/>
              <a:round/>
              <a:headEnd/>
              <a:tailEnd/>
            </a:ln>
            <a:effectLst/>
          </p:spPr>
          <p:txBody>
            <a:bodyPr/>
            <a:lstStyle/>
            <a:p>
              <a:endParaRPr lang="en-US"/>
            </a:p>
          </p:txBody>
        </p:sp>
        <p:sp>
          <p:nvSpPr>
            <p:cNvPr id="196821" name="Oval 213"/>
            <p:cNvSpPr>
              <a:spLocks noChangeArrowheads="1"/>
            </p:cNvSpPr>
            <p:nvPr/>
          </p:nvSpPr>
          <p:spPr bwMode="hidden">
            <a:xfrm>
              <a:off x="5663" y="2680"/>
              <a:ext cx="156" cy="8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196822" name="Oval 214"/>
            <p:cNvSpPr>
              <a:spLocks noChangeArrowheads="1"/>
            </p:cNvSpPr>
            <p:nvPr/>
          </p:nvSpPr>
          <p:spPr bwMode="hidden">
            <a:xfrm>
              <a:off x="-65" y="2865"/>
              <a:ext cx="150"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196823" name="Oval 215"/>
            <p:cNvSpPr>
              <a:spLocks noChangeArrowheads="1"/>
            </p:cNvSpPr>
            <p:nvPr/>
          </p:nvSpPr>
          <p:spPr bwMode="hidden">
            <a:xfrm>
              <a:off x="2" y="2477"/>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196824" name="Oval 216"/>
            <p:cNvSpPr>
              <a:spLocks noChangeArrowheads="1"/>
            </p:cNvSpPr>
            <p:nvPr/>
          </p:nvSpPr>
          <p:spPr bwMode="hidden">
            <a:xfrm>
              <a:off x="-9" y="1436"/>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196825" name="Oval 217"/>
            <p:cNvSpPr>
              <a:spLocks noChangeArrowheads="1"/>
            </p:cNvSpPr>
            <p:nvPr/>
          </p:nvSpPr>
          <p:spPr bwMode="hidden">
            <a:xfrm>
              <a:off x="5624" y="4010"/>
              <a:ext cx="201" cy="106"/>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endParaRPr lang="en-US"/>
            </a:p>
          </p:txBody>
        </p:sp>
      </p:grpSp>
      <p:sp>
        <p:nvSpPr>
          <p:cNvPr id="196826" name="Rectangle 218"/>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defRPr>
            </a:lvl1pPr>
          </a:lstStyle>
          <a:p>
            <a:fld id="{AB8935A9-6DE0-42EF-92C7-49EFB8EEDBC0}" type="slidenum">
              <a:rPr lang="en-US"/>
              <a:pPr/>
              <a:t>‹#›</a:t>
            </a:fld>
            <a:endParaRPr lang="en-US"/>
          </a:p>
        </p:txBody>
      </p:sp>
      <p:sp>
        <p:nvSpPr>
          <p:cNvPr id="196827" name="Rectangle 219"/>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defRPr>
            </a:lvl1pPr>
          </a:lstStyle>
          <a:p>
            <a:endParaRPr lang="en-US"/>
          </a:p>
        </p:txBody>
      </p:sp>
      <p:sp>
        <p:nvSpPr>
          <p:cNvPr id="196828" name="Rectangle 220"/>
          <p:cNvSpPr>
            <a:spLocks noGrp="1" noChangeArrowheads="1"/>
          </p:cNvSpPr>
          <p:nvPr>
            <p:ph type="ftr" sz="quarter" idx="3"/>
          </p:nvPr>
        </p:nvSpPr>
        <p:spPr bwMode="auto">
          <a:xfrm>
            <a:off x="31242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defRPr>
            </a:lvl1pPr>
          </a:lstStyle>
          <a:p>
            <a:endParaRPr lang="en-US"/>
          </a:p>
        </p:txBody>
      </p:sp>
      <p:sp>
        <p:nvSpPr>
          <p:cNvPr id="196829" name="Rectangle 221"/>
          <p:cNvSpPr>
            <a:spLocks noGrp="1" noChangeArrowheads="1"/>
          </p:cNvSpPr>
          <p:nvPr>
            <p:ph type="body" idx="1"/>
          </p:nvPr>
        </p:nvSpPr>
        <p:spPr bwMode="auto">
          <a:xfrm>
            <a:off x="457200" y="1600200"/>
            <a:ext cx="8229600" cy="4533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96830" name="Rectangle 22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Tree>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hlink"/>
        </a:buClr>
        <a:buFont typeface="Wingdings" pitchFamily="2" charset="2"/>
        <a:buBlip>
          <a:blip r:embed="rId15"/>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folHlink"/>
        </a:buClr>
        <a:buSzPct val="5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Font typeface="Wingdings" pitchFamily="2" charset="2"/>
        <a:buBlip>
          <a:blip r:embed="rId15"/>
        </a:buBlip>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folHlink"/>
        </a:buClr>
        <a:buSzPct val="5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Font typeface="Wingdings" pitchFamily="2" charset="2"/>
        <a:buBlip>
          <a:blip r:embed="rId15"/>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Blip>
          <a:blip r:embed="rId15"/>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Blip>
          <a:blip r:embed="rId15"/>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Blip>
          <a:blip r:embed="rId15"/>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Blip>
          <a:blip r:embed="rId15"/>
        </a:buBlip>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unh.edu/ccrc"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hyperlink" Target="http://www.unh.edu/ccrc/pdf/Updated%20trends%202017_ks.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4.emf"/><Relationship Id="rId4" Type="http://schemas.openxmlformats.org/officeDocument/2006/relationships/image" Target="../media/image3.emf"/></Relationships>
</file>

<file path=ppt/slides/_rels/slide31.xml.rels><?xml version="1.0" encoding="UTF-8" standalone="yes"?>
<Relationships xmlns="http://schemas.openxmlformats.org/package/2006/relationships"><Relationship Id="rId3" Type="http://schemas.openxmlformats.org/officeDocument/2006/relationships/hyperlink" Target="http://www.unh.edu/ccrc" TargetMode="External"/><Relationship Id="rId2" Type="http://schemas.openxmlformats.org/officeDocument/2006/relationships/hyperlink" Target="http://www.unh.edu/ccrc/pdf/CV192.pdf" TargetMode="Externa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0" y="381000"/>
            <a:ext cx="9144000" cy="2286000"/>
          </a:xfrm>
          <a:ln>
            <a:solidFill>
              <a:schemeClr val="accent2"/>
            </a:solidFill>
          </a:ln>
        </p:spPr>
        <p:txBody>
          <a:bodyPr anchor="t"/>
          <a:lstStyle/>
          <a:p>
            <a:r>
              <a:rPr lang="en-US" sz="4800" b="1" dirty="0">
                <a:solidFill>
                  <a:srgbClr val="FFFF00"/>
                </a:solidFill>
                <a:latin typeface="Times New Roman" pitchFamily="18" charset="0"/>
                <a:cs typeface="Times New Roman" pitchFamily="18" charset="0"/>
              </a:rPr>
              <a:t>Prevention of Sexual Abuse</a:t>
            </a:r>
          </a:p>
        </p:txBody>
      </p:sp>
      <p:sp>
        <p:nvSpPr>
          <p:cNvPr id="3" name="Subtitle 2"/>
          <p:cNvSpPr>
            <a:spLocks noGrp="1"/>
          </p:cNvSpPr>
          <p:nvPr>
            <p:ph type="subTitle" sz="quarter" idx="1"/>
          </p:nvPr>
        </p:nvSpPr>
        <p:spPr>
          <a:xfrm>
            <a:off x="0" y="2667000"/>
            <a:ext cx="9144000" cy="1752600"/>
          </a:xfrm>
        </p:spPr>
        <p:txBody>
          <a:bodyPr/>
          <a:lstStyle/>
          <a:p>
            <a:r>
              <a:rPr lang="en-US" dirty="0">
                <a:solidFill>
                  <a:srgbClr val="FFFFFF"/>
                </a:solidFill>
                <a:latin typeface="Times New Roman" pitchFamily="18" charset="0"/>
                <a:cs typeface="Times New Roman" pitchFamily="18" charset="0"/>
              </a:rPr>
              <a:t>David Finkelhor</a:t>
            </a:r>
          </a:p>
          <a:p>
            <a:r>
              <a:rPr lang="en-US" sz="2800" i="1" dirty="0">
                <a:solidFill>
                  <a:srgbClr val="FFFFFF"/>
                </a:solidFill>
                <a:latin typeface="Times New Roman" pitchFamily="18" charset="0"/>
                <a:cs typeface="Times New Roman" pitchFamily="18" charset="0"/>
              </a:rPr>
              <a:t>Crimes against Children Research Center</a:t>
            </a:r>
          </a:p>
          <a:p>
            <a:r>
              <a:rPr lang="en-US" sz="2800" i="1" dirty="0">
                <a:solidFill>
                  <a:srgbClr val="FFFFFF"/>
                </a:solidFill>
                <a:latin typeface="Times New Roman" pitchFamily="18" charset="0"/>
                <a:cs typeface="Times New Roman" pitchFamily="18" charset="0"/>
              </a:rPr>
              <a:t>University of New Hampshire</a:t>
            </a:r>
          </a:p>
        </p:txBody>
      </p:sp>
      <p:sp>
        <p:nvSpPr>
          <p:cNvPr id="4" name="Title 1"/>
          <p:cNvSpPr txBox="1">
            <a:spLocks/>
          </p:cNvSpPr>
          <p:nvPr/>
        </p:nvSpPr>
        <p:spPr bwMode="auto">
          <a:xfrm>
            <a:off x="0" y="4419600"/>
            <a:ext cx="9144000" cy="228600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4000" b="0" i="0" u="none" strike="noStrike" kern="0" cap="none" spc="0" normalizeH="0" baseline="0" noProof="0" dirty="0">
              <a:ln>
                <a:noFill/>
              </a:ln>
              <a:solidFill>
                <a:schemeClr val="tx2"/>
              </a:solidFill>
              <a:effectLst>
                <a:outerShdw blurRad="38100" dist="38100" dir="2700000" algn="tl">
                  <a:srgbClr val="000000"/>
                </a:outerShdw>
              </a:effectLst>
              <a:uLnTx/>
              <a:uFillTx/>
              <a:latin typeface="+mj-lt"/>
              <a:ea typeface="+mj-ea"/>
              <a:cs typeface="+mj-cs"/>
            </a:endParaRPr>
          </a:p>
        </p:txBody>
      </p:sp>
      <p:sp>
        <p:nvSpPr>
          <p:cNvPr id="5" name="Title 1"/>
          <p:cNvSpPr txBox="1">
            <a:spLocks/>
          </p:cNvSpPr>
          <p:nvPr/>
        </p:nvSpPr>
        <p:spPr bwMode="auto">
          <a:xfrm>
            <a:off x="0" y="4724400"/>
            <a:ext cx="9144000" cy="1905000"/>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1" algn="ctr" eaLnBrk="1" hangingPunct="1"/>
            <a:endParaRPr lang="en-US" altLang="en-US" sz="2000" dirty="0">
              <a:solidFill>
                <a:srgbClr val="FFFF00"/>
              </a:solidFill>
            </a:endParaRPr>
          </a:p>
        </p:txBody>
      </p:sp>
      <p:sp>
        <p:nvSpPr>
          <p:cNvPr id="6" name="TextBox 6">
            <a:extLst>
              <a:ext uri="{FF2B5EF4-FFF2-40B4-BE49-F238E27FC236}">
                <a16:creationId xmlns:a16="http://schemas.microsoft.com/office/drawing/2014/main" id="{E48C1449-E04A-9645-B74A-960F77BFE113}"/>
              </a:ext>
            </a:extLst>
          </p:cNvPr>
          <p:cNvSpPr txBox="1">
            <a:spLocks noChangeArrowheads="1"/>
          </p:cNvSpPr>
          <p:nvPr/>
        </p:nvSpPr>
        <p:spPr bwMode="auto">
          <a:xfrm>
            <a:off x="1828800" y="5029200"/>
            <a:ext cx="6172200" cy="1569660"/>
          </a:xfrm>
          <a:prstGeom prst="rect">
            <a:avLst/>
          </a:prstGeom>
          <a:noFill/>
          <a:ln w="9525">
            <a:noFill/>
            <a:miter lim="800000"/>
            <a:headEnd/>
            <a:tailEnd/>
          </a:ln>
        </p:spPr>
        <p:txBody>
          <a:bodyPr wrap="square">
            <a:spAutoFit/>
          </a:bodyPr>
          <a:lstStyle/>
          <a:p>
            <a:pPr algn="ctr"/>
            <a:r>
              <a:rPr lang="en-US" sz="3200" dirty="0">
                <a:latin typeface="Times New Roman" pitchFamily="18" charset="0"/>
                <a:cs typeface="Times New Roman" pitchFamily="18" charset="0"/>
                <a:hlinkClick r:id="rId3"/>
              </a:rPr>
              <a:t>David.finkelhor@unh.edu</a:t>
            </a:r>
          </a:p>
          <a:p>
            <a:pPr algn="ctr"/>
            <a:endParaRPr lang="en-US" sz="3200" dirty="0">
              <a:latin typeface="Times New Roman" pitchFamily="18" charset="0"/>
              <a:cs typeface="Times New Roman" pitchFamily="18" charset="0"/>
              <a:hlinkClick r:id="rId3"/>
            </a:endParaRPr>
          </a:p>
          <a:p>
            <a:pPr algn="ctr"/>
            <a:r>
              <a:rPr lang="en-US" sz="3200" dirty="0">
                <a:latin typeface="Times New Roman" pitchFamily="18" charset="0"/>
                <a:cs typeface="Times New Roman" pitchFamily="18" charset="0"/>
                <a:hlinkClick r:id="rId3"/>
              </a:rPr>
              <a:t>www.unh.edu/ccrc</a:t>
            </a:r>
            <a:endParaRPr lang="en-US" sz="3200"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826" name="Rectangle 2"/>
          <p:cNvSpPr>
            <a:spLocks noGrp="1" noChangeArrowheads="1"/>
          </p:cNvSpPr>
          <p:nvPr>
            <p:ph type="title" idx="4294967295"/>
          </p:nvPr>
        </p:nvSpPr>
        <p:spPr>
          <a:xfrm>
            <a:off x="0" y="228600"/>
            <a:ext cx="9144000" cy="990600"/>
          </a:xfrm>
        </p:spPr>
        <p:txBody>
          <a:bodyPr/>
          <a:lstStyle/>
          <a:p>
            <a:pPr>
              <a:defRPr/>
            </a:pPr>
            <a:r>
              <a:rPr lang="en-US" b="1" dirty="0">
                <a:solidFill>
                  <a:srgbClr val="FFFF00"/>
                </a:solidFill>
                <a:effectLst>
                  <a:outerShdw blurRad="38100" dist="38100" dir="2700000" algn="tl">
                    <a:srgbClr val="000000"/>
                  </a:outerShdw>
                </a:effectLst>
                <a:latin typeface="Times New Roman" pitchFamily="18" charset="0"/>
                <a:cs typeface="Times New Roman" pitchFamily="18" charset="0"/>
              </a:rPr>
              <a:t>Promising </a:t>
            </a:r>
            <a:r>
              <a:rPr lang="en-US" b="1" dirty="0">
                <a:solidFill>
                  <a:srgbClr val="FFFF00"/>
                </a:solidFill>
                <a:latin typeface="Times New Roman" pitchFamily="18" charset="0"/>
                <a:cs typeface="Times New Roman" pitchFamily="18" charset="0"/>
              </a:rPr>
              <a:t>Strategies</a:t>
            </a:r>
            <a:endParaRPr lang="en-US" b="1" dirty="0">
              <a:solidFill>
                <a:srgbClr val="FFFF00"/>
              </a:solidFill>
              <a:effectLst>
                <a:outerShdw blurRad="38100" dist="38100" dir="2700000" algn="tl">
                  <a:srgbClr val="000000"/>
                </a:outerShdw>
              </a:effectLst>
              <a:latin typeface="Times New Roman" pitchFamily="18" charset="0"/>
              <a:cs typeface="Times New Roman" pitchFamily="18" charset="0"/>
            </a:endParaRPr>
          </a:p>
        </p:txBody>
      </p:sp>
      <p:sp>
        <p:nvSpPr>
          <p:cNvPr id="47107" name="Rectangle 3"/>
          <p:cNvSpPr>
            <a:spLocks noGrp="1" noChangeArrowheads="1"/>
          </p:cNvSpPr>
          <p:nvPr>
            <p:ph type="body" idx="4294967295"/>
          </p:nvPr>
        </p:nvSpPr>
        <p:spPr>
          <a:xfrm>
            <a:off x="342900" y="2133600"/>
            <a:ext cx="8458200" cy="4876800"/>
          </a:xfrm>
          <a:noFill/>
        </p:spPr>
        <p:txBody>
          <a:bodyPr/>
          <a:lstStyle/>
          <a:p>
            <a:pPr>
              <a:buClr>
                <a:srgbClr val="FF00FF"/>
              </a:buClr>
              <a:buFont typeface="Wingdings" pitchFamily="2" charset="2"/>
              <a:buChar char="ü"/>
            </a:pPr>
            <a:r>
              <a:rPr lang="en-US" sz="2800" dirty="0">
                <a:solidFill>
                  <a:srgbClr val="FF0000"/>
                </a:solidFill>
                <a:effectLst/>
                <a:latin typeface="Times New Roman" pitchFamily="18" charset="0"/>
                <a:cs typeface="Times New Roman" pitchFamily="18" charset="0"/>
              </a:rPr>
              <a:t>School based education</a:t>
            </a:r>
          </a:p>
          <a:p>
            <a:pPr>
              <a:buClr>
                <a:srgbClr val="FF00FF"/>
              </a:buClr>
              <a:buFont typeface="Wingdings" pitchFamily="2" charset="2"/>
              <a:buChar char="ü"/>
            </a:pPr>
            <a:r>
              <a:rPr lang="en-US" sz="2800" dirty="0">
                <a:effectLst/>
                <a:latin typeface="Times New Roman" pitchFamily="18" charset="0"/>
                <a:cs typeface="Times New Roman" pitchFamily="18" charset="0"/>
              </a:rPr>
              <a:t>Parent/bystander education</a:t>
            </a:r>
          </a:p>
          <a:p>
            <a:pPr>
              <a:buClr>
                <a:srgbClr val="FF00FF"/>
              </a:buClr>
              <a:buFont typeface="Wingdings" pitchFamily="2" charset="2"/>
              <a:buChar char="ü"/>
            </a:pPr>
            <a:r>
              <a:rPr lang="en-US" sz="2800" dirty="0">
                <a:solidFill>
                  <a:srgbClr val="FFFF00"/>
                </a:solidFill>
                <a:effectLst/>
                <a:latin typeface="Times New Roman" pitchFamily="18" charset="0"/>
                <a:cs typeface="Times New Roman" pitchFamily="18" charset="0"/>
              </a:rPr>
              <a:t>Public awareness raising</a:t>
            </a:r>
          </a:p>
          <a:p>
            <a:pPr>
              <a:buClr>
                <a:srgbClr val="FF00FF"/>
              </a:buClr>
              <a:buFont typeface="Wingdings" pitchFamily="2" charset="2"/>
              <a:buChar char="ü"/>
            </a:pPr>
            <a:r>
              <a:rPr lang="en-US" sz="2800" dirty="0">
                <a:solidFill>
                  <a:srgbClr val="FFFF00"/>
                </a:solidFill>
                <a:effectLst/>
                <a:latin typeface="Times New Roman" pitchFamily="18" charset="0"/>
                <a:cs typeface="Times New Roman" pitchFamily="18" charset="0"/>
              </a:rPr>
              <a:t>Youth-serving organization  prevention</a:t>
            </a:r>
          </a:p>
          <a:p>
            <a:pPr>
              <a:buClr>
                <a:srgbClr val="FF00FF"/>
              </a:buClr>
              <a:buFont typeface="Wingdings" pitchFamily="2" charset="2"/>
              <a:buChar char="ü"/>
            </a:pPr>
            <a:r>
              <a:rPr lang="en-US" sz="2800" dirty="0">
                <a:effectLst/>
                <a:latin typeface="Times New Roman" pitchFamily="18" charset="0"/>
                <a:cs typeface="Times New Roman" pitchFamily="18" charset="0"/>
              </a:rPr>
              <a:t>Law enforcement training</a:t>
            </a:r>
          </a:p>
          <a:p>
            <a:pPr>
              <a:buClr>
                <a:srgbClr val="FF00FF"/>
              </a:buClr>
              <a:buFont typeface="Wingdings" pitchFamily="2" charset="2"/>
              <a:buChar char="ü"/>
            </a:pPr>
            <a:r>
              <a:rPr lang="en-US" sz="2800" dirty="0">
                <a:solidFill>
                  <a:srgbClr val="FFFF00"/>
                </a:solidFill>
                <a:effectLst/>
                <a:latin typeface="Times New Roman" pitchFamily="18" charset="0"/>
                <a:cs typeface="Times New Roman" pitchFamily="18" charset="0"/>
              </a:rPr>
              <a:t>Treatment for juvenile and adult offenders</a:t>
            </a:r>
          </a:p>
          <a:p>
            <a:pPr>
              <a:buClr>
                <a:srgbClr val="FF00FF"/>
              </a:buClr>
              <a:buFont typeface="Wingdings" pitchFamily="2" charset="2"/>
              <a:buChar char="ü"/>
            </a:pPr>
            <a:endParaRPr lang="en-US" sz="2800" dirty="0">
              <a:solidFill>
                <a:srgbClr val="FF0000"/>
              </a:solidFill>
              <a:effectLst/>
              <a:latin typeface="Times New Roman" pitchFamily="18" charset="0"/>
              <a:cs typeface="Times New Roman" pitchFamily="18" charset="0"/>
            </a:endParaRPr>
          </a:p>
        </p:txBody>
      </p:sp>
      <p:sp>
        <p:nvSpPr>
          <p:cNvPr id="47108" name="Line 4"/>
          <p:cNvSpPr>
            <a:spLocks noChangeShapeType="1"/>
          </p:cNvSpPr>
          <p:nvPr/>
        </p:nvSpPr>
        <p:spPr bwMode="auto">
          <a:xfrm>
            <a:off x="0" y="1371600"/>
            <a:ext cx="9144000" cy="0"/>
          </a:xfrm>
          <a:prstGeom prst="line">
            <a:avLst/>
          </a:prstGeom>
          <a:noFill/>
          <a:ln w="9525">
            <a:solidFill>
              <a:srgbClr val="FF33CC"/>
            </a:solidFill>
            <a:round/>
            <a:headEnd/>
            <a:tailEnd/>
          </a:ln>
        </p:spPr>
        <p:txBody>
          <a:bodyPr/>
          <a:lstStyle/>
          <a:p>
            <a:endParaRPr lang="en-US"/>
          </a:p>
        </p:txBody>
      </p:sp>
    </p:spTree>
    <p:extLst>
      <p:ext uri="{BB962C8B-B14F-4D97-AF65-F5344CB8AC3E}">
        <p14:creationId xmlns:p14="http://schemas.microsoft.com/office/powerpoint/2010/main" val="27491686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826" name="Rectangle 2"/>
          <p:cNvSpPr>
            <a:spLocks noGrp="1" noChangeArrowheads="1"/>
          </p:cNvSpPr>
          <p:nvPr>
            <p:ph type="title" idx="4294967295"/>
          </p:nvPr>
        </p:nvSpPr>
        <p:spPr>
          <a:xfrm>
            <a:off x="0" y="228600"/>
            <a:ext cx="9144000" cy="990600"/>
          </a:xfrm>
        </p:spPr>
        <p:txBody>
          <a:bodyPr/>
          <a:lstStyle/>
          <a:p>
            <a:pPr>
              <a:defRPr/>
            </a:pPr>
            <a:r>
              <a:rPr lang="en-US" sz="4000" b="1" dirty="0">
                <a:solidFill>
                  <a:srgbClr val="FFFF00"/>
                </a:solidFill>
                <a:effectLst>
                  <a:outerShdw blurRad="38100" dist="38100" dir="2700000" algn="tl">
                    <a:srgbClr val="000000"/>
                  </a:outerShdw>
                </a:effectLst>
                <a:latin typeface="Times New Roman" pitchFamily="18" charset="0"/>
                <a:cs typeface="Times New Roman" pitchFamily="18" charset="0"/>
              </a:rPr>
              <a:t> GOOD NEWS –</a:t>
            </a:r>
            <a:br>
              <a:rPr lang="en-US" sz="4000" b="1" dirty="0">
                <a:solidFill>
                  <a:srgbClr val="FFFF00"/>
                </a:solidFill>
                <a:effectLst>
                  <a:outerShdw blurRad="38100" dist="38100" dir="2700000" algn="tl">
                    <a:srgbClr val="000000"/>
                  </a:outerShdw>
                </a:effectLst>
                <a:latin typeface="Times New Roman" pitchFamily="18" charset="0"/>
                <a:cs typeface="Times New Roman" pitchFamily="18" charset="0"/>
              </a:rPr>
            </a:br>
            <a:r>
              <a:rPr lang="en-US" sz="4000" b="1" dirty="0">
                <a:solidFill>
                  <a:srgbClr val="FFFF00"/>
                </a:solidFill>
                <a:effectLst>
                  <a:outerShdw blurRad="38100" dist="38100" dir="2700000" algn="tl">
                    <a:srgbClr val="000000"/>
                  </a:outerShdw>
                </a:effectLst>
                <a:latin typeface="Times New Roman" pitchFamily="18" charset="0"/>
                <a:cs typeface="Times New Roman" pitchFamily="18" charset="0"/>
              </a:rPr>
              <a:t>Prevention Education Works!</a:t>
            </a:r>
          </a:p>
        </p:txBody>
      </p:sp>
      <p:sp>
        <p:nvSpPr>
          <p:cNvPr id="29699" name="Rectangle 3"/>
          <p:cNvSpPr>
            <a:spLocks noGrp="1" noChangeArrowheads="1"/>
          </p:cNvSpPr>
          <p:nvPr>
            <p:ph type="body" idx="4294967295"/>
          </p:nvPr>
        </p:nvSpPr>
        <p:spPr>
          <a:xfrm>
            <a:off x="685800" y="1676400"/>
            <a:ext cx="8458200" cy="4876800"/>
          </a:xfrm>
          <a:noFill/>
        </p:spPr>
        <p:txBody>
          <a:bodyPr/>
          <a:lstStyle/>
          <a:p>
            <a:pPr>
              <a:buClr>
                <a:srgbClr val="FF00FF"/>
              </a:buClr>
              <a:buFont typeface="Wingdings" pitchFamily="2" charset="2"/>
              <a:buChar char="ü"/>
            </a:pPr>
            <a:r>
              <a:rPr lang="en-US" sz="2000" dirty="0">
                <a:solidFill>
                  <a:srgbClr val="FFFF00"/>
                </a:solidFill>
                <a:effectLst/>
                <a:latin typeface="Times New Roman" pitchFamily="18" charset="0"/>
                <a:cs typeface="Times New Roman" pitchFamily="18" charset="0"/>
              </a:rPr>
              <a:t>Reduces bullying victimization and perpetration</a:t>
            </a:r>
          </a:p>
          <a:p>
            <a:pPr lvl="2">
              <a:buClr>
                <a:srgbClr val="FF00FF"/>
              </a:buClr>
              <a:buFont typeface="Wingdings" pitchFamily="2" charset="2"/>
              <a:buChar char="ü"/>
            </a:pPr>
            <a:r>
              <a:rPr lang="en-US" sz="2000" dirty="0">
                <a:solidFill>
                  <a:srgbClr val="FFFF00"/>
                </a:solidFill>
                <a:effectLst/>
                <a:latin typeface="Times New Roman" pitchFamily="18" charset="0"/>
                <a:cs typeface="Times New Roman" pitchFamily="18" charset="0"/>
              </a:rPr>
              <a:t>32 studies (Evans et al., 2014)</a:t>
            </a:r>
          </a:p>
          <a:p>
            <a:pPr>
              <a:buClr>
                <a:srgbClr val="FF00FF"/>
              </a:buClr>
              <a:buFont typeface="Wingdings" pitchFamily="2" charset="2"/>
              <a:buChar char="ü"/>
            </a:pPr>
            <a:r>
              <a:rPr lang="en-US" sz="2000" dirty="0">
                <a:solidFill>
                  <a:srgbClr val="FFFF00"/>
                </a:solidFill>
                <a:effectLst/>
                <a:latin typeface="Times New Roman" pitchFamily="18" charset="0"/>
                <a:cs typeface="Times New Roman" pitchFamily="18" charset="0"/>
              </a:rPr>
              <a:t>Increases positive bystander behavior</a:t>
            </a:r>
          </a:p>
          <a:p>
            <a:pPr lvl="2">
              <a:buClr>
                <a:srgbClr val="FF00FF"/>
              </a:buClr>
              <a:buFont typeface="Wingdings" pitchFamily="2" charset="2"/>
              <a:buChar char="ü"/>
            </a:pPr>
            <a:r>
              <a:rPr lang="en-US" sz="2000" dirty="0">
                <a:solidFill>
                  <a:srgbClr val="FFFF00"/>
                </a:solidFill>
                <a:effectLst/>
                <a:latin typeface="Times New Roman" pitchFamily="18" charset="0"/>
                <a:cs typeface="Times New Roman" pitchFamily="18" charset="0"/>
              </a:rPr>
              <a:t>12 studies (</a:t>
            </a:r>
            <a:r>
              <a:rPr lang="en-US" sz="2000" dirty="0" err="1">
                <a:solidFill>
                  <a:srgbClr val="FFFF00"/>
                </a:solidFill>
                <a:effectLst/>
                <a:latin typeface="Times New Roman" pitchFamily="18" charset="0"/>
                <a:cs typeface="Times New Roman" pitchFamily="18" charset="0"/>
              </a:rPr>
              <a:t>Polanin</a:t>
            </a:r>
            <a:r>
              <a:rPr lang="en-US" sz="2000" dirty="0">
                <a:solidFill>
                  <a:srgbClr val="FFFF00"/>
                </a:solidFill>
                <a:effectLst/>
                <a:latin typeface="Times New Roman" pitchFamily="18" charset="0"/>
                <a:cs typeface="Times New Roman" pitchFamily="18" charset="0"/>
              </a:rPr>
              <a:t> et al., 2012)</a:t>
            </a:r>
          </a:p>
          <a:p>
            <a:pPr>
              <a:buClr>
                <a:srgbClr val="FF00FF"/>
              </a:buClr>
              <a:buFont typeface="Wingdings" pitchFamily="2" charset="2"/>
              <a:buChar char="ü"/>
            </a:pPr>
            <a:r>
              <a:rPr lang="en-US" sz="2000" dirty="0">
                <a:solidFill>
                  <a:srgbClr val="FFFF00"/>
                </a:solidFill>
                <a:effectLst/>
                <a:latin typeface="Times New Roman" pitchFamily="18" charset="0"/>
                <a:cs typeface="Times New Roman" pitchFamily="18" charset="0"/>
              </a:rPr>
              <a:t>Reduces drug usage</a:t>
            </a:r>
          </a:p>
          <a:p>
            <a:pPr lvl="2">
              <a:buClr>
                <a:srgbClr val="FF00FF"/>
              </a:buClr>
              <a:buFont typeface="Wingdings" pitchFamily="2" charset="2"/>
              <a:buChar char="ü"/>
            </a:pPr>
            <a:r>
              <a:rPr lang="en-US" sz="2000" dirty="0">
                <a:solidFill>
                  <a:srgbClr val="FFFF00"/>
                </a:solidFill>
                <a:effectLst/>
                <a:latin typeface="Times New Roman" pitchFamily="18" charset="0"/>
                <a:cs typeface="Times New Roman" pitchFamily="18" charset="0"/>
              </a:rPr>
              <a:t>29 studies (</a:t>
            </a:r>
            <a:r>
              <a:rPr lang="en-US" sz="2000" dirty="0" err="1">
                <a:solidFill>
                  <a:srgbClr val="FFFF00"/>
                </a:solidFill>
                <a:effectLst/>
                <a:latin typeface="Times New Roman" pitchFamily="18" charset="0"/>
                <a:cs typeface="Times New Roman" pitchFamily="18" charset="0"/>
              </a:rPr>
              <a:t>Faggiano</a:t>
            </a:r>
            <a:r>
              <a:rPr lang="en-US" sz="2000" dirty="0">
                <a:solidFill>
                  <a:srgbClr val="FFFF00"/>
                </a:solidFill>
                <a:effectLst/>
                <a:latin typeface="Times New Roman" pitchFamily="18" charset="0"/>
                <a:cs typeface="Times New Roman" pitchFamily="18" charset="0"/>
              </a:rPr>
              <a:t> et al., 2008)</a:t>
            </a:r>
          </a:p>
          <a:p>
            <a:pPr>
              <a:buClr>
                <a:srgbClr val="FF00FF"/>
              </a:buClr>
              <a:buFont typeface="Wingdings" pitchFamily="2" charset="2"/>
              <a:buChar char="ü"/>
            </a:pPr>
            <a:r>
              <a:rPr lang="en-US" sz="2000" dirty="0">
                <a:solidFill>
                  <a:srgbClr val="FFFF00"/>
                </a:solidFill>
                <a:effectLst/>
                <a:latin typeface="Times New Roman" pitchFamily="18" charset="0"/>
                <a:cs typeface="Times New Roman" pitchFamily="18" charset="0"/>
              </a:rPr>
              <a:t>Reduces risky sexual behavior</a:t>
            </a:r>
          </a:p>
          <a:p>
            <a:pPr lvl="2">
              <a:buClr>
                <a:srgbClr val="FF00FF"/>
              </a:buClr>
              <a:buFont typeface="Wingdings" pitchFamily="2" charset="2"/>
              <a:buChar char="ü"/>
            </a:pPr>
            <a:r>
              <a:rPr lang="en-US" sz="2000" dirty="0">
                <a:solidFill>
                  <a:srgbClr val="FFFF00"/>
                </a:solidFill>
                <a:effectLst/>
                <a:latin typeface="Times New Roman" pitchFamily="18" charset="0"/>
                <a:cs typeface="Times New Roman" pitchFamily="18" charset="0"/>
              </a:rPr>
              <a:t>33 studies (Fonner et al., 2014)</a:t>
            </a:r>
          </a:p>
          <a:p>
            <a:pPr>
              <a:buClr>
                <a:srgbClr val="FF00FF"/>
              </a:buClr>
              <a:buFont typeface="Wingdings" pitchFamily="2" charset="2"/>
              <a:buChar char="ü"/>
            </a:pPr>
            <a:r>
              <a:rPr lang="en-US" sz="2000" dirty="0">
                <a:solidFill>
                  <a:srgbClr val="FFFF00"/>
                </a:solidFill>
                <a:effectLst/>
                <a:latin typeface="Times New Roman" pitchFamily="18" charset="0"/>
                <a:cs typeface="Times New Roman" pitchFamily="18" charset="0"/>
              </a:rPr>
              <a:t>Improves general mental health</a:t>
            </a:r>
          </a:p>
          <a:p>
            <a:pPr lvl="2">
              <a:buClr>
                <a:srgbClr val="FF00FF"/>
              </a:buClr>
              <a:buFont typeface="Wingdings" pitchFamily="2" charset="2"/>
              <a:buChar char="ü"/>
            </a:pPr>
            <a:r>
              <a:rPr lang="en-US" sz="2000" dirty="0">
                <a:solidFill>
                  <a:srgbClr val="FFFF00"/>
                </a:solidFill>
                <a:effectLst/>
                <a:latin typeface="Times New Roman" pitchFamily="18" charset="0"/>
                <a:cs typeface="Times New Roman" pitchFamily="18" charset="0"/>
              </a:rPr>
              <a:t>213 studies (</a:t>
            </a:r>
            <a:r>
              <a:rPr lang="en-US" sz="2000" dirty="0" err="1">
                <a:solidFill>
                  <a:srgbClr val="FFFF00"/>
                </a:solidFill>
                <a:effectLst/>
                <a:latin typeface="Times New Roman" pitchFamily="18" charset="0"/>
                <a:cs typeface="Times New Roman" pitchFamily="18" charset="0"/>
              </a:rPr>
              <a:t>Durlak</a:t>
            </a:r>
            <a:r>
              <a:rPr lang="en-US" sz="2000" dirty="0">
                <a:solidFill>
                  <a:srgbClr val="FFFF00"/>
                </a:solidFill>
                <a:effectLst/>
                <a:latin typeface="Times New Roman" pitchFamily="18" charset="0"/>
                <a:cs typeface="Times New Roman" pitchFamily="18" charset="0"/>
              </a:rPr>
              <a:t> et al., 2011)</a:t>
            </a:r>
          </a:p>
          <a:p>
            <a:pPr lvl="2">
              <a:buClr>
                <a:srgbClr val="FF00FF"/>
              </a:buClr>
              <a:buFont typeface="Wingdings" pitchFamily="2" charset="2"/>
              <a:buChar char="ü"/>
            </a:pPr>
            <a:endParaRPr lang="en-US" dirty="0">
              <a:solidFill>
                <a:srgbClr val="FFFF00"/>
              </a:solidFill>
              <a:effectLst/>
              <a:latin typeface="Times New Roman" pitchFamily="18" charset="0"/>
              <a:cs typeface="Times New Roman" pitchFamily="18" charset="0"/>
            </a:endParaRPr>
          </a:p>
          <a:p>
            <a:pPr marL="0" indent="0">
              <a:buClr>
                <a:srgbClr val="FF00FF"/>
              </a:buClr>
              <a:buNone/>
            </a:pPr>
            <a:endParaRPr lang="en-US" dirty="0">
              <a:solidFill>
                <a:srgbClr val="FFFF00"/>
              </a:solidFill>
              <a:effectLst/>
              <a:latin typeface="Times New Roman" pitchFamily="18" charset="0"/>
              <a:cs typeface="Times New Roman" pitchFamily="18" charset="0"/>
            </a:endParaRPr>
          </a:p>
          <a:p>
            <a:pPr>
              <a:buClr>
                <a:srgbClr val="FF00FF"/>
              </a:buClr>
              <a:buFont typeface="Wingdings" pitchFamily="2" charset="2"/>
              <a:buChar char="ü"/>
            </a:pPr>
            <a:endParaRPr lang="en-US" dirty="0">
              <a:solidFill>
                <a:srgbClr val="FFFF00"/>
              </a:solidFill>
              <a:effectLst/>
              <a:latin typeface="Times New Roman" pitchFamily="18" charset="0"/>
              <a:cs typeface="Times New Roman" pitchFamily="18" charset="0"/>
            </a:endParaRPr>
          </a:p>
          <a:p>
            <a:pPr>
              <a:buClr>
                <a:srgbClr val="FF00FF"/>
              </a:buClr>
              <a:buFont typeface="Wingdings" pitchFamily="2" charset="2"/>
              <a:buChar char="ü"/>
            </a:pPr>
            <a:endParaRPr lang="en-US" dirty="0">
              <a:solidFill>
                <a:srgbClr val="FFFF00"/>
              </a:solidFill>
              <a:effectLst/>
              <a:latin typeface="Times New Roman" pitchFamily="18" charset="0"/>
              <a:cs typeface="Times New Roman" pitchFamily="18" charset="0"/>
            </a:endParaRPr>
          </a:p>
          <a:p>
            <a:pPr>
              <a:buClr>
                <a:srgbClr val="FF00FF"/>
              </a:buClr>
              <a:buFont typeface="Wingdings" pitchFamily="2" charset="2"/>
              <a:buChar char="ü"/>
            </a:pPr>
            <a:endParaRPr lang="en-US" dirty="0">
              <a:solidFill>
                <a:srgbClr val="FF00FF"/>
              </a:solidFill>
              <a:effectLst/>
              <a:latin typeface="Times New Roman" pitchFamily="18" charset="0"/>
              <a:cs typeface="Times New Roman" pitchFamily="18" charset="0"/>
            </a:endParaRPr>
          </a:p>
        </p:txBody>
      </p:sp>
      <p:sp>
        <p:nvSpPr>
          <p:cNvPr id="29700" name="Line 4"/>
          <p:cNvSpPr>
            <a:spLocks noChangeShapeType="1"/>
          </p:cNvSpPr>
          <p:nvPr/>
        </p:nvSpPr>
        <p:spPr bwMode="auto">
          <a:xfrm>
            <a:off x="0" y="1447800"/>
            <a:ext cx="9144000" cy="0"/>
          </a:xfrm>
          <a:prstGeom prst="line">
            <a:avLst/>
          </a:prstGeom>
          <a:noFill/>
          <a:ln w="9525">
            <a:solidFill>
              <a:srgbClr val="FF33CC"/>
            </a:solidFill>
            <a:round/>
            <a:headEnd/>
            <a:tailEnd/>
          </a:ln>
        </p:spPr>
        <p:txBody>
          <a:bodyPr/>
          <a:lstStyle/>
          <a:p>
            <a:endParaRPr lang="en-US"/>
          </a:p>
        </p:txBody>
      </p:sp>
    </p:spTree>
    <p:extLst>
      <p:ext uri="{BB962C8B-B14F-4D97-AF65-F5344CB8AC3E}">
        <p14:creationId xmlns:p14="http://schemas.microsoft.com/office/powerpoint/2010/main" val="5352043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143000"/>
          </a:xfrm>
        </p:spPr>
        <p:txBody>
          <a:bodyPr/>
          <a:lstStyle/>
          <a:p>
            <a:r>
              <a:rPr lang="en-US" b="1" dirty="0">
                <a:solidFill>
                  <a:schemeClr val="tx1"/>
                </a:solidFill>
                <a:latin typeface="Times New Roman" pitchFamily="18" charset="0"/>
                <a:cs typeface="Times New Roman" pitchFamily="18" charset="0"/>
              </a:rPr>
              <a:t>Logic Model</a:t>
            </a:r>
          </a:p>
        </p:txBody>
      </p:sp>
      <p:sp>
        <p:nvSpPr>
          <p:cNvPr id="4" name="Line 4"/>
          <p:cNvSpPr>
            <a:spLocks noChangeShapeType="1"/>
          </p:cNvSpPr>
          <p:nvPr/>
        </p:nvSpPr>
        <p:spPr bwMode="auto">
          <a:xfrm>
            <a:off x="0" y="1600200"/>
            <a:ext cx="9144000" cy="0"/>
          </a:xfrm>
          <a:prstGeom prst="line">
            <a:avLst/>
          </a:prstGeom>
          <a:noFill/>
          <a:ln w="9525">
            <a:solidFill>
              <a:srgbClr val="FF33CC"/>
            </a:solidFill>
            <a:round/>
            <a:headEnd/>
            <a:tailEnd/>
          </a:ln>
        </p:spPr>
        <p:txBody>
          <a:bodyPr/>
          <a:lstStyle/>
          <a:p>
            <a:endParaRPr lang="en-US"/>
          </a:p>
        </p:txBody>
      </p:sp>
      <p:sp>
        <p:nvSpPr>
          <p:cNvPr id="6" name="Content Placeholder 2"/>
          <p:cNvSpPr>
            <a:spLocks noGrp="1"/>
          </p:cNvSpPr>
          <p:nvPr>
            <p:ph idx="1"/>
          </p:nvPr>
        </p:nvSpPr>
        <p:spPr>
          <a:xfrm>
            <a:off x="457200" y="1600200"/>
            <a:ext cx="8229600" cy="4305300"/>
          </a:xfrm>
        </p:spPr>
        <p:txBody>
          <a:bodyPr/>
          <a:lstStyle/>
          <a:p>
            <a:pPr>
              <a:buClr>
                <a:schemeClr val="accent2"/>
              </a:buClr>
              <a:buFont typeface="Wingdings" pitchFamily="2" charset="2"/>
              <a:buChar char="ü"/>
            </a:pPr>
            <a:r>
              <a:rPr lang="en-US" sz="3600" dirty="0">
                <a:effectLst/>
                <a:latin typeface="Times New Roman" pitchFamily="18" charset="0"/>
                <a:cs typeface="Times New Roman" pitchFamily="18" charset="0"/>
              </a:rPr>
              <a:t>Sexual abuse education</a:t>
            </a:r>
          </a:p>
          <a:p>
            <a:pPr lvl="1">
              <a:buClr>
                <a:schemeClr val="accent2"/>
              </a:buClr>
              <a:buFont typeface="Wingdings" pitchFamily="2" charset="2"/>
              <a:buChar char="q"/>
            </a:pPr>
            <a:r>
              <a:rPr lang="en-US" dirty="0">
                <a:effectLst/>
                <a:latin typeface="Times New Roman" pitchFamily="18" charset="0"/>
                <a:cs typeface="Times New Roman" pitchFamily="18" charset="0"/>
              </a:rPr>
              <a:t>Addresses 3 of 4 prevention factors</a:t>
            </a:r>
          </a:p>
          <a:p>
            <a:pPr lvl="1">
              <a:buClr>
                <a:schemeClr val="accent2"/>
              </a:buClr>
              <a:buFont typeface="Wingdings" pitchFamily="2" charset="2"/>
              <a:buChar char="q"/>
            </a:pPr>
            <a:r>
              <a:rPr lang="en-US" dirty="0">
                <a:effectLst/>
                <a:latin typeface="Times New Roman" pitchFamily="18" charset="0"/>
                <a:cs typeface="Times New Roman" pitchFamily="18" charset="0"/>
              </a:rPr>
              <a:t>Knowledge about rules and norms</a:t>
            </a:r>
          </a:p>
          <a:p>
            <a:pPr lvl="1">
              <a:buClr>
                <a:schemeClr val="accent2"/>
              </a:buClr>
              <a:buFont typeface="Wingdings" pitchFamily="2" charset="2"/>
              <a:buChar char="q"/>
            </a:pPr>
            <a:r>
              <a:rPr lang="en-US" dirty="0">
                <a:effectLst/>
                <a:latin typeface="Times New Roman" pitchFamily="18" charset="0"/>
                <a:cs typeface="Times New Roman" pitchFamily="18" charset="0"/>
              </a:rPr>
              <a:t>Bystander mobilization</a:t>
            </a:r>
          </a:p>
          <a:p>
            <a:pPr lvl="1">
              <a:buClr>
                <a:schemeClr val="accent2"/>
              </a:buClr>
              <a:buFont typeface="Wingdings" pitchFamily="2" charset="2"/>
              <a:buChar char="q"/>
            </a:pPr>
            <a:r>
              <a:rPr lang="en-US" dirty="0">
                <a:effectLst/>
                <a:latin typeface="Times New Roman" pitchFamily="18" charset="0"/>
                <a:cs typeface="Times New Roman" pitchFamily="18" charset="0"/>
              </a:rPr>
              <a:t>Resistance and avoidance training</a:t>
            </a:r>
          </a:p>
          <a:p>
            <a:pPr lvl="1">
              <a:buClr>
                <a:schemeClr val="accent2"/>
              </a:buClr>
              <a:buFont typeface="Wingdings" pitchFamily="2" charset="2"/>
              <a:buChar char="q"/>
            </a:pPr>
            <a:r>
              <a:rPr lang="en-US" dirty="0">
                <a:effectLst/>
                <a:latin typeface="Times New Roman" pitchFamily="18" charset="0"/>
                <a:cs typeface="Times New Roman" pitchFamily="18" charset="0"/>
              </a:rPr>
              <a:t>Disclosure promotion</a:t>
            </a:r>
          </a:p>
          <a:p>
            <a:pPr lvl="1">
              <a:buClr>
                <a:schemeClr val="accent2"/>
              </a:buClr>
              <a:buFont typeface="Wingdings" pitchFamily="2" charset="2"/>
              <a:buChar char="q"/>
            </a:pPr>
            <a:r>
              <a:rPr lang="en-US" dirty="0">
                <a:effectLst/>
                <a:latin typeface="Times New Roman" pitchFamily="18" charset="0"/>
                <a:cs typeface="Times New Roman" pitchFamily="18" charset="0"/>
              </a:rPr>
              <a:t>Secondary harm prevention</a:t>
            </a:r>
          </a:p>
          <a:p>
            <a:pPr lvl="1">
              <a:buClr>
                <a:schemeClr val="accent2"/>
              </a:buClr>
              <a:buFont typeface="Wingdings" pitchFamily="2" charset="2"/>
              <a:buChar char="q"/>
            </a:pPr>
            <a:r>
              <a:rPr lang="en-US" dirty="0">
                <a:effectLst/>
                <a:latin typeface="Times New Roman" pitchFamily="18" charset="0"/>
                <a:cs typeface="Times New Roman" pitchFamily="18" charset="0"/>
              </a:rPr>
              <a:t>Stigma reduction</a:t>
            </a:r>
          </a:p>
          <a:p>
            <a:pPr lvl="1">
              <a:buClr>
                <a:schemeClr val="accent2"/>
              </a:buClr>
              <a:buFont typeface="Wingdings" pitchFamily="2" charset="2"/>
              <a:buChar char="q"/>
            </a:pPr>
            <a:r>
              <a:rPr lang="en-US" dirty="0">
                <a:effectLst/>
                <a:latin typeface="Times New Roman" pitchFamily="18" charset="0"/>
                <a:cs typeface="Times New Roman" pitchFamily="18" charset="0"/>
              </a:rPr>
              <a:t>Deterrence of offenders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826" name="Rectangle 2"/>
          <p:cNvSpPr>
            <a:spLocks noGrp="1" noChangeArrowheads="1"/>
          </p:cNvSpPr>
          <p:nvPr>
            <p:ph type="title" idx="4294967295"/>
          </p:nvPr>
        </p:nvSpPr>
        <p:spPr>
          <a:xfrm>
            <a:off x="0" y="228600"/>
            <a:ext cx="9144000" cy="990600"/>
          </a:xfrm>
        </p:spPr>
        <p:txBody>
          <a:bodyPr/>
          <a:lstStyle/>
          <a:p>
            <a:pPr>
              <a:defRPr/>
            </a:pPr>
            <a:r>
              <a:rPr lang="en-US" b="1" dirty="0">
                <a:solidFill>
                  <a:srgbClr val="FFFF00"/>
                </a:solidFill>
                <a:effectLst>
                  <a:outerShdw blurRad="38100" dist="38100" dir="2700000" algn="tl">
                    <a:srgbClr val="000000"/>
                  </a:outerShdw>
                </a:effectLst>
                <a:latin typeface="Times New Roman" pitchFamily="18" charset="0"/>
                <a:cs typeface="Times New Roman" pitchFamily="18" charset="0"/>
              </a:rPr>
              <a:t>Prevention Education</a:t>
            </a:r>
          </a:p>
        </p:txBody>
      </p:sp>
      <p:sp>
        <p:nvSpPr>
          <p:cNvPr id="47107" name="Rectangle 3"/>
          <p:cNvSpPr>
            <a:spLocks noGrp="1" noChangeArrowheads="1"/>
          </p:cNvSpPr>
          <p:nvPr>
            <p:ph type="body" idx="4294967295"/>
          </p:nvPr>
        </p:nvSpPr>
        <p:spPr>
          <a:xfrm>
            <a:off x="342900" y="2133600"/>
            <a:ext cx="8458200" cy="4876800"/>
          </a:xfrm>
          <a:noFill/>
        </p:spPr>
        <p:txBody>
          <a:bodyPr/>
          <a:lstStyle/>
          <a:p>
            <a:pPr>
              <a:buClr>
                <a:srgbClr val="FF00FF"/>
              </a:buClr>
              <a:buFont typeface="Wingdings" pitchFamily="2" charset="2"/>
              <a:buChar char="ü"/>
            </a:pPr>
            <a:r>
              <a:rPr lang="en-US" sz="3600" dirty="0">
                <a:solidFill>
                  <a:srgbClr val="FF0000"/>
                </a:solidFill>
                <a:effectLst/>
                <a:latin typeface="Times New Roman" pitchFamily="18" charset="0"/>
                <a:cs typeface="Times New Roman" pitchFamily="18" charset="0"/>
              </a:rPr>
              <a:t>Critiques</a:t>
            </a:r>
          </a:p>
          <a:p>
            <a:pPr lvl="1">
              <a:buClr>
                <a:srgbClr val="FF00FF"/>
              </a:buClr>
              <a:buFont typeface="Wingdings" pitchFamily="2" charset="2"/>
              <a:buChar char="ü"/>
            </a:pPr>
            <a:r>
              <a:rPr lang="en-US" dirty="0">
                <a:effectLst/>
                <a:latin typeface="Times New Roman" pitchFamily="18" charset="0"/>
                <a:cs typeface="Times New Roman" pitchFamily="18" charset="0"/>
              </a:rPr>
              <a:t>Can’t resist motivated offender</a:t>
            </a:r>
          </a:p>
          <a:p>
            <a:pPr lvl="1">
              <a:buClr>
                <a:srgbClr val="FF00FF"/>
              </a:buClr>
              <a:buFont typeface="Wingdings" pitchFamily="2" charset="2"/>
              <a:buChar char="ü"/>
            </a:pPr>
            <a:r>
              <a:rPr lang="en-US" dirty="0">
                <a:effectLst/>
                <a:latin typeface="Times New Roman" pitchFamily="18" charset="0"/>
                <a:cs typeface="Times New Roman" pitchFamily="18" charset="0"/>
              </a:rPr>
              <a:t>Morally wrong to put responsibility on child</a:t>
            </a:r>
          </a:p>
          <a:p>
            <a:pPr lvl="1">
              <a:buClr>
                <a:srgbClr val="FF00FF"/>
              </a:buClr>
              <a:buFont typeface="Wingdings" pitchFamily="2" charset="2"/>
              <a:buChar char="ü"/>
            </a:pPr>
            <a:r>
              <a:rPr lang="en-US" dirty="0">
                <a:effectLst/>
                <a:latin typeface="Times New Roman" pitchFamily="18" charset="0"/>
                <a:cs typeface="Times New Roman" pitchFamily="18" charset="0"/>
              </a:rPr>
              <a:t>No evidence it prevents CSA</a:t>
            </a:r>
          </a:p>
        </p:txBody>
      </p:sp>
      <p:sp>
        <p:nvSpPr>
          <p:cNvPr id="47108" name="Line 4"/>
          <p:cNvSpPr>
            <a:spLocks noChangeShapeType="1"/>
          </p:cNvSpPr>
          <p:nvPr/>
        </p:nvSpPr>
        <p:spPr bwMode="auto">
          <a:xfrm>
            <a:off x="0" y="1371600"/>
            <a:ext cx="9144000" cy="0"/>
          </a:xfrm>
          <a:prstGeom prst="line">
            <a:avLst/>
          </a:prstGeom>
          <a:noFill/>
          <a:ln w="9525">
            <a:solidFill>
              <a:srgbClr val="FF33CC"/>
            </a:solidFill>
            <a:round/>
            <a:headEnd/>
            <a:tailEnd/>
          </a:ln>
        </p:spPr>
        <p:txBody>
          <a:bodyPr/>
          <a:lstStyle/>
          <a:p>
            <a:endParaRPr lang="en-US"/>
          </a:p>
        </p:txBody>
      </p:sp>
    </p:spTree>
    <p:extLst>
      <p:ext uri="{BB962C8B-B14F-4D97-AF65-F5344CB8AC3E}">
        <p14:creationId xmlns:p14="http://schemas.microsoft.com/office/powerpoint/2010/main" val="33837951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1143000"/>
          </a:xfrm>
        </p:spPr>
        <p:txBody>
          <a:bodyPr/>
          <a:lstStyle/>
          <a:p>
            <a:pPr>
              <a:defRPr/>
            </a:pPr>
            <a:r>
              <a:rPr lang="en-US" sz="4000" b="1" dirty="0">
                <a:solidFill>
                  <a:schemeClr val="tx1"/>
                </a:solidFill>
                <a:effectLst>
                  <a:outerShdw blurRad="38100" dist="38100" dir="2700000" algn="tl">
                    <a:srgbClr val="000000">
                      <a:alpha val="43137"/>
                    </a:srgbClr>
                  </a:outerShdw>
                </a:effectLst>
                <a:latin typeface="Times New Roman" charset="0"/>
                <a:ea typeface="Times New Roman" charset="0"/>
                <a:cs typeface="Times New Roman" charset="0"/>
              </a:rPr>
              <a:t>Considerable Research</a:t>
            </a:r>
            <a:br>
              <a:rPr lang="en-US" sz="4000" b="1" dirty="0">
                <a:solidFill>
                  <a:schemeClr val="tx1"/>
                </a:solidFill>
                <a:effectLst>
                  <a:outerShdw blurRad="38100" dist="38100" dir="2700000" algn="tl">
                    <a:srgbClr val="000000">
                      <a:alpha val="43137"/>
                    </a:srgbClr>
                  </a:outerShdw>
                </a:effectLst>
                <a:latin typeface="Times New Roman" charset="0"/>
                <a:ea typeface="Times New Roman" charset="0"/>
                <a:cs typeface="Times New Roman" charset="0"/>
              </a:rPr>
            </a:br>
            <a:endParaRPr lang="en-US" sz="2800" b="1" dirty="0">
              <a:effectLst>
                <a:outerShdw blurRad="38100" dist="38100" dir="2700000" algn="tl">
                  <a:srgbClr val="000000">
                    <a:alpha val="43137"/>
                  </a:srgbClr>
                </a:outerShdw>
              </a:effectLst>
              <a:latin typeface="Times New Roman" charset="0"/>
              <a:ea typeface="Times New Roman" charset="0"/>
              <a:cs typeface="Times New Roman" charset="0"/>
            </a:endParaRPr>
          </a:p>
        </p:txBody>
      </p:sp>
      <p:sp>
        <p:nvSpPr>
          <p:cNvPr id="36867" name="Content Placeholder 2"/>
          <p:cNvSpPr>
            <a:spLocks noGrp="1"/>
          </p:cNvSpPr>
          <p:nvPr>
            <p:ph idx="1"/>
          </p:nvPr>
        </p:nvSpPr>
        <p:spPr>
          <a:xfrm>
            <a:off x="685800" y="1447800"/>
            <a:ext cx="7772400" cy="5181600"/>
          </a:xfrm>
        </p:spPr>
        <p:txBody>
          <a:bodyPr/>
          <a:lstStyle/>
          <a:p>
            <a:pPr>
              <a:buClr>
                <a:srgbClr val="FF00FF"/>
              </a:buClr>
              <a:buFont typeface="Wingdings" pitchFamily="2" charset="2"/>
              <a:buChar char="ü"/>
            </a:pPr>
            <a:endParaRPr lang="en-US" dirty="0"/>
          </a:p>
          <a:p>
            <a:pPr>
              <a:buClr>
                <a:srgbClr val="FF00FF"/>
              </a:buClr>
              <a:buFont typeface="Wingdings" pitchFamily="2" charset="2"/>
              <a:buChar char="ü"/>
            </a:pPr>
            <a:r>
              <a:rPr lang="en-US" dirty="0">
                <a:latin typeface="Times New Roman" charset="0"/>
                <a:ea typeface="Times New Roman" charset="0"/>
                <a:cs typeface="Times New Roman" charset="0"/>
              </a:rPr>
              <a:t>Children learn concepts</a:t>
            </a:r>
          </a:p>
          <a:p>
            <a:pPr>
              <a:buClr>
                <a:srgbClr val="FF00FF"/>
              </a:buClr>
              <a:buFont typeface="Wingdings" pitchFamily="2" charset="2"/>
              <a:buChar char="ü"/>
            </a:pPr>
            <a:r>
              <a:rPr lang="en-US" dirty="0">
                <a:latin typeface="Times New Roman" charset="0"/>
                <a:ea typeface="Times New Roman" charset="0"/>
                <a:cs typeface="Times New Roman" charset="0"/>
              </a:rPr>
              <a:t>Children acquire skills</a:t>
            </a:r>
          </a:p>
          <a:p>
            <a:pPr>
              <a:buClr>
                <a:srgbClr val="FF00FF"/>
              </a:buClr>
              <a:buFont typeface="Wingdings" pitchFamily="2" charset="2"/>
              <a:buChar char="ü"/>
            </a:pPr>
            <a:r>
              <a:rPr lang="en-US" dirty="0">
                <a:latin typeface="Times New Roman" charset="0"/>
                <a:ea typeface="Times New Roman" charset="0"/>
                <a:cs typeface="Times New Roman" charset="0"/>
              </a:rPr>
              <a:t>Some sustained learning</a:t>
            </a:r>
          </a:p>
          <a:p>
            <a:pPr>
              <a:buClr>
                <a:srgbClr val="FF00FF"/>
              </a:buClr>
              <a:buFont typeface="Wingdings" pitchFamily="2" charset="2"/>
              <a:buChar char="ü"/>
            </a:pPr>
            <a:endParaRPr lang="en-US" dirty="0">
              <a:latin typeface="Times New Roman" charset="0"/>
              <a:ea typeface="Times New Roman" charset="0"/>
              <a:cs typeface="Times New Roman" charset="0"/>
            </a:endParaRPr>
          </a:p>
          <a:p>
            <a:pPr marL="457200" lvl="1" indent="0">
              <a:buClr>
                <a:srgbClr val="FF00FF"/>
              </a:buClr>
              <a:buNone/>
            </a:pPr>
            <a:endParaRPr lang="en-US" sz="1600" dirty="0">
              <a:effectLst/>
            </a:endParaRPr>
          </a:p>
          <a:p>
            <a:pPr marL="457200" lvl="1" indent="0">
              <a:buClr>
                <a:srgbClr val="FF00FF"/>
              </a:buClr>
              <a:buNone/>
            </a:pPr>
            <a:r>
              <a:rPr lang="en-US" sz="1600" dirty="0">
                <a:effectLst/>
              </a:rPr>
              <a:t>Walsh, K., </a:t>
            </a:r>
            <a:r>
              <a:rPr lang="en-US" sz="1600" dirty="0" err="1">
                <a:effectLst/>
              </a:rPr>
              <a:t>Zwi</a:t>
            </a:r>
            <a:r>
              <a:rPr lang="en-US" sz="1600" dirty="0">
                <a:effectLst/>
              </a:rPr>
              <a:t>, K., </a:t>
            </a:r>
            <a:r>
              <a:rPr lang="en-US" sz="1600" dirty="0" err="1">
                <a:effectLst/>
              </a:rPr>
              <a:t>Woolfenden</a:t>
            </a:r>
            <a:r>
              <a:rPr lang="en-US" sz="1600" dirty="0">
                <a:effectLst/>
              </a:rPr>
              <a:t>, S., &amp; </a:t>
            </a:r>
            <a:r>
              <a:rPr lang="en-US" sz="1600" dirty="0" err="1">
                <a:effectLst/>
              </a:rPr>
              <a:t>Shlonsky</a:t>
            </a:r>
            <a:r>
              <a:rPr lang="en-US" sz="1600" dirty="0">
                <a:effectLst/>
              </a:rPr>
              <a:t>, A. (2015). School‐based </a:t>
            </a:r>
          </a:p>
          <a:p>
            <a:pPr marL="457200" lvl="1" indent="0">
              <a:buClr>
                <a:srgbClr val="FF00FF"/>
              </a:buClr>
              <a:buNone/>
            </a:pPr>
            <a:r>
              <a:rPr lang="en-US" sz="1600" dirty="0">
                <a:effectLst/>
              </a:rPr>
              <a:t>education </a:t>
            </a:r>
            <a:r>
              <a:rPr lang="en-US" sz="1600" dirty="0" err="1">
                <a:effectLst/>
              </a:rPr>
              <a:t>programmes</a:t>
            </a:r>
            <a:r>
              <a:rPr lang="en-US" sz="1600" dirty="0">
                <a:effectLst/>
              </a:rPr>
              <a:t> for the prevention of child sexual abuse. </a:t>
            </a:r>
            <a:r>
              <a:rPr lang="en-US" sz="1600" i="1" dirty="0">
                <a:effectLst/>
              </a:rPr>
              <a:t>Cochrane database of systematic reviews</a:t>
            </a:r>
            <a:r>
              <a:rPr lang="en-US" sz="1600" dirty="0">
                <a:effectLst/>
              </a:rPr>
              <a:t>, (4).</a:t>
            </a:r>
          </a:p>
          <a:p>
            <a:pPr lvl="1">
              <a:buClr>
                <a:srgbClr val="FF00FF"/>
              </a:buClr>
              <a:buFont typeface="Wingdings" pitchFamily="2" charset="2"/>
              <a:buChar char="ü"/>
            </a:pPr>
            <a:endParaRPr lang="en-US" dirty="0">
              <a:latin typeface="Times New Roman" charset="0"/>
              <a:ea typeface="Times New Roman" charset="0"/>
              <a:cs typeface="Times New Roman" charset="0"/>
            </a:endParaRPr>
          </a:p>
          <a:p>
            <a:pPr lvl="1">
              <a:buClr>
                <a:srgbClr val="FF00FF"/>
              </a:buClr>
              <a:buFont typeface="Wingdings" pitchFamily="2" charset="2"/>
              <a:buChar char="ü"/>
            </a:pPr>
            <a:endParaRPr lang="en-US" dirty="0">
              <a:latin typeface="Times New Roman" charset="0"/>
              <a:ea typeface="Times New Roman" charset="0"/>
              <a:cs typeface="Times New Roman"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143000"/>
          </a:xfrm>
        </p:spPr>
        <p:txBody>
          <a:bodyPr/>
          <a:lstStyle/>
          <a:p>
            <a:r>
              <a:rPr lang="en-US" sz="3600" b="1" dirty="0">
                <a:solidFill>
                  <a:schemeClr val="tx1"/>
                </a:solidFill>
                <a:latin typeface="Times New Roman" pitchFamily="18" charset="0"/>
                <a:cs typeface="Times New Roman" pitchFamily="18" charset="0"/>
              </a:rPr>
              <a:t>Comprehensive Prevention Education</a:t>
            </a:r>
          </a:p>
        </p:txBody>
      </p:sp>
      <p:sp>
        <p:nvSpPr>
          <p:cNvPr id="4" name="Line 4"/>
          <p:cNvSpPr>
            <a:spLocks noChangeShapeType="1"/>
          </p:cNvSpPr>
          <p:nvPr/>
        </p:nvSpPr>
        <p:spPr bwMode="auto">
          <a:xfrm>
            <a:off x="0" y="1600200"/>
            <a:ext cx="9144000" cy="0"/>
          </a:xfrm>
          <a:prstGeom prst="line">
            <a:avLst/>
          </a:prstGeom>
          <a:noFill/>
          <a:ln w="9525">
            <a:solidFill>
              <a:srgbClr val="FF33CC"/>
            </a:solidFill>
            <a:round/>
            <a:headEnd/>
            <a:tailEnd/>
          </a:ln>
        </p:spPr>
        <p:txBody>
          <a:bodyPr/>
          <a:lstStyle/>
          <a:p>
            <a:endParaRPr lang="en-US"/>
          </a:p>
        </p:txBody>
      </p:sp>
      <p:sp>
        <p:nvSpPr>
          <p:cNvPr id="6" name="Content Placeholder 2"/>
          <p:cNvSpPr>
            <a:spLocks noGrp="1"/>
          </p:cNvSpPr>
          <p:nvPr>
            <p:ph idx="1"/>
          </p:nvPr>
        </p:nvSpPr>
        <p:spPr>
          <a:xfrm>
            <a:off x="457200" y="1600200"/>
            <a:ext cx="8229600" cy="4305300"/>
          </a:xfrm>
        </p:spPr>
        <p:txBody>
          <a:bodyPr/>
          <a:lstStyle/>
          <a:p>
            <a:pPr>
              <a:buClr>
                <a:schemeClr val="accent2"/>
              </a:buClr>
              <a:buFont typeface="Wingdings" pitchFamily="2" charset="2"/>
              <a:buChar char="ü"/>
            </a:pPr>
            <a:r>
              <a:rPr lang="en-US" sz="3600" dirty="0">
                <a:effectLst/>
                <a:latin typeface="Times New Roman" pitchFamily="18" charset="0"/>
                <a:cs typeface="Times New Roman" pitchFamily="18" charset="0"/>
              </a:rPr>
              <a:t>K-3</a:t>
            </a:r>
            <a:r>
              <a:rPr lang="en-US" sz="3600" baseline="30000" dirty="0">
                <a:effectLst/>
                <a:latin typeface="Times New Roman" pitchFamily="18" charset="0"/>
                <a:cs typeface="Times New Roman" pitchFamily="18" charset="0"/>
              </a:rPr>
              <a:t>rd</a:t>
            </a:r>
            <a:r>
              <a:rPr lang="en-US" sz="3600" dirty="0">
                <a:effectLst/>
                <a:latin typeface="Times New Roman" pitchFamily="18" charset="0"/>
                <a:cs typeface="Times New Roman" pitchFamily="18" charset="0"/>
              </a:rPr>
              <a:t> grade</a:t>
            </a:r>
          </a:p>
          <a:p>
            <a:pPr lvl="1">
              <a:buClr>
                <a:schemeClr val="accent2"/>
              </a:buClr>
              <a:buFont typeface="Wingdings" pitchFamily="2" charset="2"/>
              <a:buChar char="q"/>
            </a:pPr>
            <a:r>
              <a:rPr lang="en-US" dirty="0">
                <a:effectLst/>
                <a:latin typeface="Times New Roman" pitchFamily="18" charset="0"/>
                <a:cs typeface="Times New Roman" pitchFamily="18" charset="0"/>
              </a:rPr>
              <a:t>Rules about touching</a:t>
            </a:r>
          </a:p>
          <a:p>
            <a:pPr lvl="1">
              <a:buClr>
                <a:schemeClr val="accent2"/>
              </a:buClr>
              <a:buFont typeface="Wingdings" pitchFamily="2" charset="2"/>
              <a:buChar char="q"/>
            </a:pPr>
            <a:r>
              <a:rPr lang="en-US" dirty="0">
                <a:effectLst/>
                <a:latin typeface="Times New Roman" pitchFamily="18" charset="0"/>
                <a:cs typeface="Times New Roman" pitchFamily="18" charset="0"/>
              </a:rPr>
              <a:t>Names for private parts</a:t>
            </a:r>
          </a:p>
          <a:p>
            <a:pPr lvl="1">
              <a:buClr>
                <a:schemeClr val="accent2"/>
              </a:buClr>
              <a:buFont typeface="Wingdings" pitchFamily="2" charset="2"/>
              <a:buChar char="q"/>
            </a:pPr>
            <a:r>
              <a:rPr lang="en-US" dirty="0">
                <a:effectLst/>
                <a:latin typeface="Times New Roman" pitchFamily="18" charset="0"/>
                <a:cs typeface="Times New Roman" pitchFamily="18" charset="0"/>
              </a:rPr>
              <a:t>Family/ acquaintance </a:t>
            </a:r>
          </a:p>
          <a:p>
            <a:pPr lvl="1">
              <a:buClr>
                <a:schemeClr val="accent2"/>
              </a:buClr>
              <a:buFont typeface="Wingdings" pitchFamily="2" charset="2"/>
              <a:buChar char="q"/>
            </a:pPr>
            <a:r>
              <a:rPr lang="en-US" dirty="0">
                <a:effectLst/>
                <a:latin typeface="Times New Roman" pitchFamily="18" charset="0"/>
                <a:cs typeface="Times New Roman" pitchFamily="18" charset="0"/>
              </a:rPr>
              <a:t>Physical and verbal bullying</a:t>
            </a:r>
          </a:p>
          <a:p>
            <a:pPr lvl="1">
              <a:buClr>
                <a:schemeClr val="accent2"/>
              </a:buClr>
              <a:buFont typeface="Wingdings" pitchFamily="2" charset="2"/>
              <a:buChar char="q"/>
            </a:pPr>
            <a:r>
              <a:rPr lang="en-US" dirty="0">
                <a:effectLst/>
                <a:latin typeface="Times New Roman" pitchFamily="18" charset="0"/>
                <a:cs typeface="Times New Roman" pitchFamily="18" charset="0"/>
              </a:rPr>
              <a:t>Help-seeking</a:t>
            </a:r>
          </a:p>
          <a:p>
            <a:pPr lvl="1">
              <a:buClr>
                <a:schemeClr val="accent2"/>
              </a:buClr>
              <a:buFont typeface="Wingdings" pitchFamily="2" charset="2"/>
              <a:buChar char="q"/>
            </a:pPr>
            <a:endParaRPr lang="en-US" dirty="0">
              <a:effectLst/>
              <a:latin typeface="Times New Roman" pitchFamily="18" charset="0"/>
              <a:cs typeface="Times New Roman" pitchFamily="18" charset="0"/>
            </a:endParaRPr>
          </a:p>
        </p:txBody>
      </p:sp>
    </p:spTree>
    <p:extLst>
      <p:ext uri="{BB962C8B-B14F-4D97-AF65-F5344CB8AC3E}">
        <p14:creationId xmlns:p14="http://schemas.microsoft.com/office/powerpoint/2010/main" val="29853818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143000"/>
          </a:xfrm>
        </p:spPr>
        <p:txBody>
          <a:bodyPr/>
          <a:lstStyle/>
          <a:p>
            <a:r>
              <a:rPr lang="en-US" sz="3600" b="1" dirty="0">
                <a:solidFill>
                  <a:schemeClr val="tx1"/>
                </a:solidFill>
                <a:latin typeface="Times New Roman" pitchFamily="18" charset="0"/>
                <a:cs typeface="Times New Roman" pitchFamily="18" charset="0"/>
              </a:rPr>
              <a:t>Comprehensive Prevention Education</a:t>
            </a:r>
          </a:p>
        </p:txBody>
      </p:sp>
      <p:sp>
        <p:nvSpPr>
          <p:cNvPr id="4" name="Line 4"/>
          <p:cNvSpPr>
            <a:spLocks noChangeShapeType="1"/>
          </p:cNvSpPr>
          <p:nvPr/>
        </p:nvSpPr>
        <p:spPr bwMode="auto">
          <a:xfrm>
            <a:off x="0" y="1600200"/>
            <a:ext cx="9144000" cy="0"/>
          </a:xfrm>
          <a:prstGeom prst="line">
            <a:avLst/>
          </a:prstGeom>
          <a:noFill/>
          <a:ln w="9525">
            <a:solidFill>
              <a:srgbClr val="FF33CC"/>
            </a:solidFill>
            <a:round/>
            <a:headEnd/>
            <a:tailEnd/>
          </a:ln>
        </p:spPr>
        <p:txBody>
          <a:bodyPr/>
          <a:lstStyle/>
          <a:p>
            <a:endParaRPr lang="en-US"/>
          </a:p>
        </p:txBody>
      </p:sp>
      <p:sp>
        <p:nvSpPr>
          <p:cNvPr id="6" name="Content Placeholder 2"/>
          <p:cNvSpPr>
            <a:spLocks noGrp="1"/>
          </p:cNvSpPr>
          <p:nvPr>
            <p:ph idx="1"/>
          </p:nvPr>
        </p:nvSpPr>
        <p:spPr>
          <a:xfrm>
            <a:off x="457200" y="1600200"/>
            <a:ext cx="8229600" cy="4296833"/>
          </a:xfrm>
        </p:spPr>
        <p:txBody>
          <a:bodyPr/>
          <a:lstStyle/>
          <a:p>
            <a:pPr>
              <a:buClr>
                <a:schemeClr val="accent2"/>
              </a:buClr>
              <a:buFont typeface="Wingdings" pitchFamily="2" charset="2"/>
              <a:buChar char="ü"/>
            </a:pPr>
            <a:r>
              <a:rPr lang="en-US" sz="3600" dirty="0">
                <a:effectLst/>
                <a:latin typeface="Times New Roman" pitchFamily="18" charset="0"/>
                <a:cs typeface="Times New Roman" pitchFamily="18" charset="0"/>
              </a:rPr>
              <a:t>Grade 4+</a:t>
            </a:r>
          </a:p>
          <a:p>
            <a:pPr lvl="1">
              <a:buClr>
                <a:schemeClr val="accent2"/>
              </a:buClr>
              <a:buFont typeface="Wingdings" pitchFamily="2" charset="2"/>
              <a:buChar char="q"/>
            </a:pPr>
            <a:r>
              <a:rPr lang="en-US" sz="2400" dirty="0">
                <a:effectLst/>
                <a:latin typeface="Times New Roman" pitchFamily="18" charset="0"/>
                <a:cs typeface="Times New Roman" pitchFamily="18" charset="0"/>
              </a:rPr>
              <a:t>Sex education</a:t>
            </a:r>
          </a:p>
          <a:p>
            <a:pPr lvl="1">
              <a:buClr>
                <a:schemeClr val="accent2"/>
              </a:buClr>
              <a:buFont typeface="Wingdings" pitchFamily="2" charset="2"/>
              <a:buChar char="q"/>
            </a:pPr>
            <a:r>
              <a:rPr lang="en-US" sz="2400" dirty="0">
                <a:effectLst/>
                <a:latin typeface="Times New Roman" pitchFamily="18" charset="0"/>
                <a:cs typeface="Times New Roman" pitchFamily="18" charset="0"/>
              </a:rPr>
              <a:t>Grooming signs</a:t>
            </a:r>
          </a:p>
          <a:p>
            <a:pPr lvl="1">
              <a:buClr>
                <a:schemeClr val="accent2"/>
              </a:buClr>
              <a:buFont typeface="Wingdings" pitchFamily="2" charset="2"/>
              <a:buChar char="q"/>
            </a:pPr>
            <a:r>
              <a:rPr lang="en-US" sz="2400" dirty="0">
                <a:effectLst/>
                <a:latin typeface="Times New Roman" pitchFamily="18" charset="0"/>
                <a:cs typeface="Times New Roman" pitchFamily="18" charset="0"/>
              </a:rPr>
              <a:t>Appropriate sexual/ romantic relationships</a:t>
            </a:r>
          </a:p>
          <a:p>
            <a:pPr lvl="1">
              <a:buClr>
                <a:schemeClr val="accent2"/>
              </a:buClr>
              <a:buFont typeface="Wingdings" pitchFamily="2" charset="2"/>
              <a:buChar char="q"/>
            </a:pPr>
            <a:r>
              <a:rPr lang="en-US" sz="2400" dirty="0">
                <a:effectLst/>
                <a:latin typeface="Times New Roman" pitchFamily="18" charset="0"/>
                <a:cs typeface="Times New Roman" pitchFamily="18" charset="0"/>
              </a:rPr>
              <a:t>Consent</a:t>
            </a:r>
          </a:p>
          <a:p>
            <a:pPr lvl="1">
              <a:buClr>
                <a:schemeClr val="accent2"/>
              </a:buClr>
              <a:buFont typeface="Wingdings" pitchFamily="2" charset="2"/>
              <a:buChar char="q"/>
            </a:pPr>
            <a:r>
              <a:rPr lang="en-US" sz="2400" dirty="0">
                <a:effectLst/>
                <a:latin typeface="Times New Roman" pitchFamily="18" charset="0"/>
                <a:cs typeface="Times New Roman" pitchFamily="18" charset="0"/>
              </a:rPr>
              <a:t>Sexual harassment</a:t>
            </a:r>
          </a:p>
          <a:p>
            <a:pPr lvl="1">
              <a:buClr>
                <a:schemeClr val="accent2"/>
              </a:buClr>
              <a:buFont typeface="Wingdings" pitchFamily="2" charset="2"/>
              <a:buChar char="q"/>
            </a:pPr>
            <a:r>
              <a:rPr lang="en-US" sz="2400" dirty="0">
                <a:effectLst/>
                <a:latin typeface="Times New Roman" pitchFamily="18" charset="0"/>
                <a:cs typeface="Times New Roman" pitchFamily="18" charset="0"/>
              </a:rPr>
              <a:t>Image management</a:t>
            </a:r>
          </a:p>
          <a:p>
            <a:pPr lvl="1">
              <a:buClr>
                <a:schemeClr val="accent2"/>
              </a:buClr>
              <a:buFont typeface="Wingdings" pitchFamily="2" charset="2"/>
              <a:buChar char="q"/>
            </a:pPr>
            <a:r>
              <a:rPr lang="en-US" sz="2400" dirty="0">
                <a:effectLst/>
                <a:latin typeface="Times New Roman" pitchFamily="18" charset="0"/>
                <a:cs typeface="Times New Roman" pitchFamily="18" charset="0"/>
              </a:rPr>
              <a:t>Disengagement skills</a:t>
            </a:r>
          </a:p>
          <a:p>
            <a:pPr lvl="1">
              <a:buClr>
                <a:schemeClr val="accent2"/>
              </a:buClr>
              <a:buFont typeface="Wingdings" pitchFamily="2" charset="2"/>
              <a:buChar char="q"/>
            </a:pPr>
            <a:r>
              <a:rPr lang="en-US" sz="2400" dirty="0">
                <a:effectLst/>
                <a:latin typeface="Times New Roman" pitchFamily="18" charset="0"/>
                <a:cs typeface="Times New Roman" pitchFamily="18" charset="0"/>
              </a:rPr>
              <a:t>Stigma reduction</a:t>
            </a:r>
          </a:p>
          <a:p>
            <a:pPr lvl="1">
              <a:buClr>
                <a:schemeClr val="accent2"/>
              </a:buClr>
              <a:buFont typeface="Wingdings" pitchFamily="2" charset="2"/>
              <a:buChar char="q"/>
            </a:pPr>
            <a:r>
              <a:rPr lang="en-US" sz="2400" dirty="0">
                <a:effectLst/>
                <a:latin typeface="Times New Roman" pitchFamily="18" charset="0"/>
                <a:cs typeface="Times New Roman" pitchFamily="18" charset="0"/>
              </a:rPr>
              <a:t>Physical and verbal bullying</a:t>
            </a:r>
          </a:p>
          <a:p>
            <a:pPr lvl="1">
              <a:buClr>
                <a:schemeClr val="accent2"/>
              </a:buClr>
              <a:buFont typeface="Wingdings" pitchFamily="2" charset="2"/>
              <a:buChar char="q"/>
            </a:pPr>
            <a:r>
              <a:rPr lang="en-US" sz="2400" dirty="0">
                <a:effectLst/>
                <a:latin typeface="Times New Roman" pitchFamily="18" charset="0"/>
                <a:cs typeface="Times New Roman" pitchFamily="18" charset="0"/>
              </a:rPr>
              <a:t>Help-seeking</a:t>
            </a:r>
          </a:p>
        </p:txBody>
      </p:sp>
    </p:spTree>
    <p:extLst>
      <p:ext uri="{BB962C8B-B14F-4D97-AF65-F5344CB8AC3E}">
        <p14:creationId xmlns:p14="http://schemas.microsoft.com/office/powerpoint/2010/main" val="33520189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143000"/>
          </a:xfrm>
        </p:spPr>
        <p:txBody>
          <a:bodyPr/>
          <a:lstStyle/>
          <a:p>
            <a:r>
              <a:rPr lang="en-US" sz="3600" b="1" dirty="0">
                <a:solidFill>
                  <a:schemeClr val="tx1"/>
                </a:solidFill>
                <a:latin typeface="Times New Roman" pitchFamily="18" charset="0"/>
                <a:cs typeface="Times New Roman" pitchFamily="18" charset="0"/>
              </a:rPr>
              <a:t>Comprehensive Prevention Education</a:t>
            </a:r>
          </a:p>
        </p:txBody>
      </p:sp>
      <p:sp>
        <p:nvSpPr>
          <p:cNvPr id="4" name="Line 4"/>
          <p:cNvSpPr>
            <a:spLocks noChangeShapeType="1"/>
          </p:cNvSpPr>
          <p:nvPr/>
        </p:nvSpPr>
        <p:spPr bwMode="auto">
          <a:xfrm>
            <a:off x="0" y="1600200"/>
            <a:ext cx="9144000" cy="0"/>
          </a:xfrm>
          <a:prstGeom prst="line">
            <a:avLst/>
          </a:prstGeom>
          <a:noFill/>
          <a:ln w="9525">
            <a:solidFill>
              <a:srgbClr val="FF33CC"/>
            </a:solidFill>
            <a:round/>
            <a:headEnd/>
            <a:tailEnd/>
          </a:ln>
        </p:spPr>
        <p:txBody>
          <a:bodyPr/>
          <a:lstStyle/>
          <a:p>
            <a:endParaRPr lang="en-US"/>
          </a:p>
        </p:txBody>
      </p:sp>
      <p:sp>
        <p:nvSpPr>
          <p:cNvPr id="6" name="Content Placeholder 2"/>
          <p:cNvSpPr>
            <a:spLocks noGrp="1"/>
          </p:cNvSpPr>
          <p:nvPr>
            <p:ph idx="1"/>
          </p:nvPr>
        </p:nvSpPr>
        <p:spPr>
          <a:xfrm>
            <a:off x="457200" y="1600200"/>
            <a:ext cx="8229600" cy="4305300"/>
          </a:xfrm>
        </p:spPr>
        <p:txBody>
          <a:bodyPr/>
          <a:lstStyle/>
          <a:p>
            <a:pPr>
              <a:buClr>
                <a:schemeClr val="accent2"/>
              </a:buClr>
              <a:buFont typeface="Wingdings" pitchFamily="2" charset="2"/>
              <a:buChar char="ü"/>
            </a:pPr>
            <a:r>
              <a:rPr lang="en-US" sz="3600" dirty="0">
                <a:effectLst/>
                <a:latin typeface="Times New Roman" pitchFamily="18" charset="0"/>
                <a:cs typeface="Times New Roman" pitchFamily="18" charset="0"/>
              </a:rPr>
              <a:t>Effectiveness elements</a:t>
            </a:r>
          </a:p>
          <a:p>
            <a:pPr lvl="1">
              <a:buClr>
                <a:schemeClr val="accent2"/>
              </a:buClr>
              <a:buFont typeface="Wingdings" pitchFamily="2" charset="2"/>
              <a:buChar char="q"/>
            </a:pPr>
            <a:r>
              <a:rPr lang="en-US" dirty="0">
                <a:effectLst/>
                <a:latin typeface="Times New Roman" pitchFamily="18" charset="0"/>
                <a:cs typeface="Times New Roman" pitchFamily="18" charset="0"/>
              </a:rPr>
              <a:t>Multiple lessons</a:t>
            </a:r>
          </a:p>
          <a:p>
            <a:pPr lvl="1">
              <a:buClr>
                <a:schemeClr val="accent2"/>
              </a:buClr>
              <a:buFont typeface="Wingdings" pitchFamily="2" charset="2"/>
              <a:buChar char="q"/>
            </a:pPr>
            <a:r>
              <a:rPr lang="en-US" dirty="0">
                <a:effectLst/>
                <a:latin typeface="Times New Roman" pitchFamily="18" charset="0"/>
                <a:cs typeface="Times New Roman" pitchFamily="18" charset="0"/>
              </a:rPr>
              <a:t>Multiple modalities</a:t>
            </a:r>
          </a:p>
          <a:p>
            <a:pPr lvl="1">
              <a:buClr>
                <a:schemeClr val="accent2"/>
              </a:buClr>
              <a:buFont typeface="Wingdings" pitchFamily="2" charset="2"/>
              <a:buChar char="q"/>
            </a:pPr>
            <a:r>
              <a:rPr lang="en-US" dirty="0">
                <a:effectLst/>
                <a:latin typeface="Times New Roman" pitchFamily="18" charset="0"/>
                <a:cs typeface="Times New Roman" pitchFamily="18" charset="0"/>
              </a:rPr>
              <a:t>Opportunities to practice</a:t>
            </a:r>
          </a:p>
          <a:p>
            <a:pPr lvl="1">
              <a:buClr>
                <a:schemeClr val="accent2"/>
              </a:buClr>
              <a:buFont typeface="Wingdings" pitchFamily="2" charset="2"/>
              <a:buChar char="q"/>
            </a:pPr>
            <a:r>
              <a:rPr lang="en-US" dirty="0">
                <a:effectLst/>
                <a:latin typeface="Times New Roman" pitchFamily="18" charset="0"/>
                <a:cs typeface="Times New Roman" pitchFamily="18" charset="0"/>
              </a:rPr>
              <a:t>Well-trained facilitators</a:t>
            </a:r>
          </a:p>
          <a:p>
            <a:pPr lvl="1">
              <a:buClr>
                <a:schemeClr val="accent2"/>
              </a:buClr>
              <a:buFont typeface="Wingdings" pitchFamily="2" charset="2"/>
              <a:buChar char="q"/>
            </a:pPr>
            <a:r>
              <a:rPr lang="en-US" dirty="0">
                <a:effectLst/>
                <a:latin typeface="Times New Roman" pitchFamily="18" charset="0"/>
                <a:cs typeface="Times New Roman" pitchFamily="18" charset="0"/>
              </a:rPr>
              <a:t>Foundation in socio-emotional skills</a:t>
            </a:r>
          </a:p>
          <a:p>
            <a:pPr lvl="2">
              <a:buClr>
                <a:schemeClr val="accent2"/>
              </a:buClr>
              <a:buFont typeface="Wingdings" pitchFamily="2" charset="2"/>
              <a:buChar char="q"/>
            </a:pPr>
            <a:r>
              <a:rPr lang="en-US" dirty="0">
                <a:effectLst/>
                <a:latin typeface="Times New Roman" pitchFamily="18" charset="0"/>
                <a:cs typeface="Times New Roman" pitchFamily="18" charset="0"/>
              </a:rPr>
              <a:t>Empathy, emotion regulation, conflict management, bystander mobilization</a:t>
            </a:r>
          </a:p>
        </p:txBody>
      </p:sp>
    </p:spTree>
    <p:extLst>
      <p:ext uri="{BB962C8B-B14F-4D97-AF65-F5344CB8AC3E}">
        <p14:creationId xmlns:p14="http://schemas.microsoft.com/office/powerpoint/2010/main" val="31230455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826" name="Rectangle 2"/>
          <p:cNvSpPr>
            <a:spLocks noGrp="1" noChangeArrowheads="1"/>
          </p:cNvSpPr>
          <p:nvPr>
            <p:ph type="title" idx="4294967295"/>
          </p:nvPr>
        </p:nvSpPr>
        <p:spPr>
          <a:xfrm>
            <a:off x="0" y="228600"/>
            <a:ext cx="9144000" cy="990600"/>
          </a:xfrm>
        </p:spPr>
        <p:txBody>
          <a:bodyPr/>
          <a:lstStyle/>
          <a:p>
            <a:pPr>
              <a:defRPr/>
            </a:pPr>
            <a:r>
              <a:rPr lang="en-US" b="1" dirty="0">
                <a:solidFill>
                  <a:srgbClr val="FFFF00"/>
                </a:solidFill>
                <a:effectLst>
                  <a:outerShdw blurRad="38100" dist="38100" dir="2700000" algn="tl">
                    <a:srgbClr val="000000"/>
                  </a:outerShdw>
                </a:effectLst>
                <a:latin typeface="Times New Roman" pitchFamily="18" charset="0"/>
                <a:cs typeface="Times New Roman" pitchFamily="18" charset="0"/>
              </a:rPr>
              <a:t>Promising </a:t>
            </a:r>
            <a:r>
              <a:rPr lang="en-US" b="1" dirty="0">
                <a:solidFill>
                  <a:srgbClr val="FFFF00"/>
                </a:solidFill>
                <a:latin typeface="Times New Roman" pitchFamily="18" charset="0"/>
                <a:cs typeface="Times New Roman" pitchFamily="18" charset="0"/>
              </a:rPr>
              <a:t>Strategies</a:t>
            </a:r>
            <a:endParaRPr lang="en-US" b="1" dirty="0">
              <a:solidFill>
                <a:srgbClr val="FFFF00"/>
              </a:solidFill>
              <a:effectLst>
                <a:outerShdw blurRad="38100" dist="38100" dir="2700000" algn="tl">
                  <a:srgbClr val="000000"/>
                </a:outerShdw>
              </a:effectLst>
              <a:latin typeface="Times New Roman" pitchFamily="18" charset="0"/>
              <a:cs typeface="Times New Roman" pitchFamily="18" charset="0"/>
            </a:endParaRPr>
          </a:p>
        </p:txBody>
      </p:sp>
      <p:sp>
        <p:nvSpPr>
          <p:cNvPr id="47107" name="Rectangle 3"/>
          <p:cNvSpPr>
            <a:spLocks noGrp="1" noChangeArrowheads="1"/>
          </p:cNvSpPr>
          <p:nvPr>
            <p:ph type="body" idx="4294967295"/>
          </p:nvPr>
        </p:nvSpPr>
        <p:spPr>
          <a:xfrm>
            <a:off x="342900" y="1524001"/>
            <a:ext cx="8458200" cy="4876800"/>
          </a:xfrm>
          <a:noFill/>
        </p:spPr>
        <p:txBody>
          <a:bodyPr/>
          <a:lstStyle/>
          <a:p>
            <a:pPr>
              <a:buClr>
                <a:srgbClr val="FF00FF"/>
              </a:buClr>
              <a:buFont typeface="Wingdings" pitchFamily="2" charset="2"/>
              <a:buChar char="ü"/>
            </a:pPr>
            <a:r>
              <a:rPr lang="en-US" sz="2800" dirty="0">
                <a:effectLst/>
                <a:latin typeface="Times New Roman" pitchFamily="18" charset="0"/>
                <a:cs typeface="Times New Roman" pitchFamily="18" charset="0"/>
              </a:rPr>
              <a:t>School based education</a:t>
            </a:r>
          </a:p>
          <a:p>
            <a:pPr>
              <a:buClr>
                <a:srgbClr val="FF00FF"/>
              </a:buClr>
              <a:buFont typeface="Wingdings" pitchFamily="2" charset="2"/>
              <a:buChar char="ü"/>
            </a:pPr>
            <a:r>
              <a:rPr lang="en-US" sz="2800" dirty="0">
                <a:solidFill>
                  <a:srgbClr val="FF0000"/>
                </a:solidFill>
                <a:effectLst/>
                <a:latin typeface="Times New Roman" pitchFamily="18" charset="0"/>
                <a:cs typeface="Times New Roman" pitchFamily="18" charset="0"/>
              </a:rPr>
              <a:t>Parent education</a:t>
            </a:r>
          </a:p>
          <a:p>
            <a:pPr>
              <a:buClr>
                <a:srgbClr val="FF00FF"/>
              </a:buClr>
              <a:buFont typeface="Wingdings" pitchFamily="2" charset="2"/>
              <a:buChar char="ü"/>
            </a:pPr>
            <a:r>
              <a:rPr lang="en-US" sz="2800" dirty="0">
                <a:effectLst/>
                <a:latin typeface="Times New Roman" pitchFamily="18" charset="0"/>
                <a:cs typeface="Times New Roman" pitchFamily="18" charset="0"/>
              </a:rPr>
              <a:t>Public awareness raising</a:t>
            </a:r>
          </a:p>
          <a:p>
            <a:pPr>
              <a:buClr>
                <a:srgbClr val="FF00FF"/>
              </a:buClr>
              <a:buFont typeface="Wingdings" pitchFamily="2" charset="2"/>
              <a:buChar char="ü"/>
            </a:pPr>
            <a:r>
              <a:rPr lang="en-US" sz="2800" dirty="0">
                <a:solidFill>
                  <a:srgbClr val="FFFF00"/>
                </a:solidFill>
                <a:effectLst/>
                <a:latin typeface="Times New Roman" pitchFamily="18" charset="0"/>
                <a:cs typeface="Times New Roman" pitchFamily="18" charset="0"/>
              </a:rPr>
              <a:t>Youth-serving organization  prevention</a:t>
            </a:r>
          </a:p>
          <a:p>
            <a:pPr>
              <a:buClr>
                <a:srgbClr val="FF00FF"/>
              </a:buClr>
              <a:buFont typeface="Wingdings" pitchFamily="2" charset="2"/>
              <a:buChar char="ü"/>
            </a:pPr>
            <a:r>
              <a:rPr lang="en-US" sz="2800" dirty="0">
                <a:effectLst/>
                <a:latin typeface="Times New Roman" pitchFamily="18" charset="0"/>
                <a:cs typeface="Times New Roman" pitchFamily="18" charset="0"/>
              </a:rPr>
              <a:t>Aggressive case finding and disclosure promotion</a:t>
            </a:r>
          </a:p>
          <a:p>
            <a:pPr>
              <a:buClr>
                <a:srgbClr val="FF00FF"/>
              </a:buClr>
              <a:buFont typeface="Wingdings" pitchFamily="2" charset="2"/>
              <a:buChar char="ü"/>
            </a:pPr>
            <a:r>
              <a:rPr lang="en-US" sz="2800" dirty="0">
                <a:effectLst/>
                <a:latin typeface="Times New Roman" pitchFamily="18" charset="0"/>
                <a:cs typeface="Times New Roman" pitchFamily="18" charset="0"/>
              </a:rPr>
              <a:t>Law enforcement training</a:t>
            </a:r>
          </a:p>
          <a:p>
            <a:pPr>
              <a:buClr>
                <a:srgbClr val="FF00FF"/>
              </a:buClr>
              <a:buFont typeface="Wingdings" pitchFamily="2" charset="2"/>
              <a:buChar char="ü"/>
            </a:pPr>
            <a:r>
              <a:rPr lang="en-US" sz="2800" dirty="0">
                <a:solidFill>
                  <a:srgbClr val="FFFF00"/>
                </a:solidFill>
                <a:effectLst/>
                <a:latin typeface="Times New Roman" pitchFamily="18" charset="0"/>
                <a:cs typeface="Times New Roman" pitchFamily="18" charset="0"/>
              </a:rPr>
              <a:t>Treatment for juvenile and adult offenders</a:t>
            </a:r>
          </a:p>
          <a:p>
            <a:pPr>
              <a:buClr>
                <a:srgbClr val="FF00FF"/>
              </a:buClr>
              <a:buFont typeface="Wingdings" pitchFamily="2" charset="2"/>
              <a:buChar char="ü"/>
            </a:pPr>
            <a:endParaRPr lang="en-US" sz="2800" dirty="0">
              <a:solidFill>
                <a:srgbClr val="FF0000"/>
              </a:solidFill>
              <a:effectLst/>
              <a:latin typeface="Times New Roman" pitchFamily="18" charset="0"/>
              <a:cs typeface="Times New Roman" pitchFamily="18" charset="0"/>
            </a:endParaRPr>
          </a:p>
        </p:txBody>
      </p:sp>
      <p:sp>
        <p:nvSpPr>
          <p:cNvPr id="47108" name="Line 4"/>
          <p:cNvSpPr>
            <a:spLocks noChangeShapeType="1"/>
          </p:cNvSpPr>
          <p:nvPr/>
        </p:nvSpPr>
        <p:spPr bwMode="auto">
          <a:xfrm>
            <a:off x="0" y="1371600"/>
            <a:ext cx="9144000" cy="0"/>
          </a:xfrm>
          <a:prstGeom prst="line">
            <a:avLst/>
          </a:prstGeom>
          <a:noFill/>
          <a:ln w="9525">
            <a:solidFill>
              <a:srgbClr val="FF33CC"/>
            </a:solidFill>
            <a:round/>
            <a:headEnd/>
            <a:tailEnd/>
          </a:ln>
        </p:spPr>
        <p:txBody>
          <a:bodyPr/>
          <a:lstStyle/>
          <a:p>
            <a:endParaRPr lang="en-US"/>
          </a:p>
        </p:txBody>
      </p:sp>
    </p:spTree>
    <p:extLst>
      <p:ext uri="{BB962C8B-B14F-4D97-AF65-F5344CB8AC3E}">
        <p14:creationId xmlns:p14="http://schemas.microsoft.com/office/powerpoint/2010/main" val="14014336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143000"/>
          </a:xfrm>
        </p:spPr>
        <p:txBody>
          <a:bodyPr/>
          <a:lstStyle/>
          <a:p>
            <a:r>
              <a:rPr lang="en-US" b="1" dirty="0">
                <a:solidFill>
                  <a:schemeClr val="tx1"/>
                </a:solidFill>
                <a:latin typeface="Times New Roman" pitchFamily="18" charset="0"/>
                <a:cs typeface="Times New Roman" pitchFamily="18" charset="0"/>
              </a:rPr>
              <a:t>Logic Model</a:t>
            </a:r>
          </a:p>
        </p:txBody>
      </p:sp>
      <p:sp>
        <p:nvSpPr>
          <p:cNvPr id="4" name="Line 4"/>
          <p:cNvSpPr>
            <a:spLocks noChangeShapeType="1"/>
          </p:cNvSpPr>
          <p:nvPr/>
        </p:nvSpPr>
        <p:spPr bwMode="auto">
          <a:xfrm>
            <a:off x="0" y="1600200"/>
            <a:ext cx="9144000" cy="0"/>
          </a:xfrm>
          <a:prstGeom prst="line">
            <a:avLst/>
          </a:prstGeom>
          <a:noFill/>
          <a:ln w="9525">
            <a:solidFill>
              <a:srgbClr val="FF33CC"/>
            </a:solidFill>
            <a:round/>
            <a:headEnd/>
            <a:tailEnd/>
          </a:ln>
        </p:spPr>
        <p:txBody>
          <a:bodyPr/>
          <a:lstStyle/>
          <a:p>
            <a:endParaRPr lang="en-US"/>
          </a:p>
        </p:txBody>
      </p:sp>
      <p:sp>
        <p:nvSpPr>
          <p:cNvPr id="6" name="Content Placeholder 2"/>
          <p:cNvSpPr>
            <a:spLocks noGrp="1"/>
          </p:cNvSpPr>
          <p:nvPr>
            <p:ph idx="1"/>
          </p:nvPr>
        </p:nvSpPr>
        <p:spPr>
          <a:xfrm>
            <a:off x="457200" y="1828800"/>
            <a:ext cx="8229600" cy="4305300"/>
          </a:xfrm>
        </p:spPr>
        <p:txBody>
          <a:bodyPr/>
          <a:lstStyle/>
          <a:p>
            <a:pPr>
              <a:buClr>
                <a:schemeClr val="accent2"/>
              </a:buClr>
              <a:buFont typeface="Wingdings" pitchFamily="2" charset="2"/>
              <a:buChar char="ü"/>
            </a:pPr>
            <a:r>
              <a:rPr lang="en-US" sz="3600" dirty="0">
                <a:effectLst/>
                <a:latin typeface="Times New Roman" pitchFamily="18" charset="0"/>
                <a:cs typeface="Times New Roman" pitchFamily="18" charset="0"/>
              </a:rPr>
              <a:t>Parent education</a:t>
            </a:r>
          </a:p>
          <a:p>
            <a:pPr lvl="1">
              <a:buClr>
                <a:schemeClr val="accent2"/>
              </a:buClr>
              <a:buFont typeface="Wingdings" pitchFamily="2" charset="2"/>
              <a:buChar char="q"/>
            </a:pPr>
            <a:r>
              <a:rPr lang="en-US" sz="3200" dirty="0">
                <a:effectLst/>
                <a:latin typeface="Times New Roman" pitchFamily="18" charset="0"/>
                <a:cs typeface="Times New Roman" pitchFamily="18" charset="0"/>
              </a:rPr>
              <a:t>How to teach prevention to young children</a:t>
            </a:r>
          </a:p>
          <a:p>
            <a:pPr lvl="1">
              <a:buClr>
                <a:schemeClr val="accent2"/>
              </a:buClr>
              <a:buFont typeface="Wingdings" pitchFamily="2" charset="2"/>
              <a:buChar char="q"/>
            </a:pPr>
            <a:r>
              <a:rPr lang="en-US" sz="3200" dirty="0">
                <a:effectLst/>
                <a:latin typeface="Times New Roman" pitchFamily="18" charset="0"/>
                <a:cs typeface="Times New Roman" pitchFamily="18" charset="0"/>
              </a:rPr>
              <a:t>Sexual vocabulary skills</a:t>
            </a:r>
          </a:p>
          <a:p>
            <a:pPr lvl="1">
              <a:buClr>
                <a:schemeClr val="accent2"/>
              </a:buClr>
              <a:buFont typeface="Wingdings" pitchFamily="2" charset="2"/>
              <a:buChar char="q"/>
            </a:pPr>
            <a:r>
              <a:rPr lang="en-US" sz="3200" dirty="0">
                <a:effectLst/>
                <a:latin typeface="Times New Roman" pitchFamily="18" charset="0"/>
                <a:cs typeface="Times New Roman" pitchFamily="18" charset="0"/>
              </a:rPr>
              <a:t>Sex education and open dialogue with older children</a:t>
            </a:r>
          </a:p>
          <a:p>
            <a:pPr lvl="1">
              <a:buClr>
                <a:schemeClr val="accent2"/>
              </a:buClr>
              <a:buFont typeface="Wingdings" pitchFamily="2" charset="2"/>
              <a:buChar char="q"/>
            </a:pPr>
            <a:r>
              <a:rPr lang="en-US" sz="3200" dirty="0">
                <a:effectLst/>
                <a:latin typeface="Times New Roman" pitchFamily="18" charset="0"/>
                <a:cs typeface="Times New Roman" pitchFamily="18" charset="0"/>
              </a:rPr>
              <a:t>Grooming detection skills</a:t>
            </a:r>
          </a:p>
          <a:p>
            <a:pPr lvl="1">
              <a:buClr>
                <a:schemeClr val="accent2"/>
              </a:buClr>
              <a:buFont typeface="Wingdings" pitchFamily="2" charset="2"/>
              <a:buChar char="q"/>
            </a:pPr>
            <a:r>
              <a:rPr lang="en-US" sz="3200" dirty="0">
                <a:effectLst/>
                <a:latin typeface="Times New Roman" pitchFamily="18" charset="0"/>
                <a:cs typeface="Times New Roman" pitchFamily="18" charset="0"/>
              </a:rPr>
              <a:t>De-emphasis on stranger danger</a:t>
            </a:r>
          </a:p>
          <a:p>
            <a:pPr lvl="1">
              <a:buClr>
                <a:schemeClr val="accent2"/>
              </a:buClr>
              <a:buFont typeface="Wingdings" pitchFamily="2" charset="2"/>
              <a:buChar char="q"/>
            </a:pPr>
            <a:endParaRPr lang="en-US" sz="3200" dirty="0">
              <a:effectLst/>
              <a:latin typeface="Times New Roman" pitchFamily="18" charset="0"/>
              <a:cs typeface="Times New Roman" pitchFamily="18" charset="0"/>
            </a:endParaRPr>
          </a:p>
          <a:p>
            <a:pPr lvl="1">
              <a:buClr>
                <a:schemeClr val="accent2"/>
              </a:buClr>
              <a:buFont typeface="Wingdings" pitchFamily="2" charset="2"/>
              <a:buChar char="q"/>
            </a:pPr>
            <a:endParaRPr lang="en-US" sz="3200" dirty="0">
              <a:effectLst/>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826" name="Rectangle 2"/>
          <p:cNvSpPr>
            <a:spLocks noGrp="1" noChangeArrowheads="1"/>
          </p:cNvSpPr>
          <p:nvPr>
            <p:ph type="title" idx="4294967295"/>
          </p:nvPr>
        </p:nvSpPr>
        <p:spPr>
          <a:xfrm>
            <a:off x="0" y="228600"/>
            <a:ext cx="9144000" cy="990600"/>
          </a:xfrm>
        </p:spPr>
        <p:txBody>
          <a:bodyPr/>
          <a:lstStyle/>
          <a:p>
            <a:pPr>
              <a:defRPr/>
            </a:pPr>
            <a:r>
              <a:rPr lang="en-US" sz="4000" b="1" dirty="0">
                <a:solidFill>
                  <a:srgbClr val="FFFF00"/>
                </a:solidFill>
                <a:latin typeface="Times New Roman" pitchFamily="18" charset="0"/>
                <a:cs typeface="Times New Roman" pitchFamily="18" charset="0"/>
              </a:rPr>
              <a:t>Overview</a:t>
            </a:r>
            <a:endParaRPr lang="en-US" sz="4000" b="1" dirty="0">
              <a:solidFill>
                <a:srgbClr val="FFFF00"/>
              </a:solidFill>
              <a:effectLst>
                <a:outerShdw blurRad="38100" dist="38100" dir="2700000" algn="tl">
                  <a:srgbClr val="000000"/>
                </a:outerShdw>
              </a:effectLst>
              <a:latin typeface="Times New Roman" pitchFamily="18" charset="0"/>
              <a:cs typeface="Times New Roman" pitchFamily="18" charset="0"/>
            </a:endParaRPr>
          </a:p>
        </p:txBody>
      </p:sp>
      <p:sp>
        <p:nvSpPr>
          <p:cNvPr id="29699" name="Rectangle 3"/>
          <p:cNvSpPr>
            <a:spLocks noGrp="1" noChangeArrowheads="1"/>
          </p:cNvSpPr>
          <p:nvPr>
            <p:ph type="body" idx="4294967295"/>
          </p:nvPr>
        </p:nvSpPr>
        <p:spPr>
          <a:xfrm>
            <a:off x="685800" y="1447800"/>
            <a:ext cx="8458200" cy="4876800"/>
          </a:xfrm>
          <a:noFill/>
        </p:spPr>
        <p:txBody>
          <a:bodyPr/>
          <a:lstStyle/>
          <a:p>
            <a:pPr marL="0" indent="0">
              <a:buClr>
                <a:srgbClr val="FF00FF"/>
              </a:buClr>
              <a:buNone/>
            </a:pPr>
            <a:endParaRPr lang="en-US" dirty="0">
              <a:solidFill>
                <a:srgbClr val="FFFF00"/>
              </a:solidFill>
              <a:effectLst/>
              <a:latin typeface="Times New Roman" pitchFamily="18" charset="0"/>
              <a:cs typeface="Times New Roman" pitchFamily="18" charset="0"/>
            </a:endParaRPr>
          </a:p>
          <a:p>
            <a:pPr>
              <a:buClr>
                <a:srgbClr val="FF00FF"/>
              </a:buClr>
              <a:buFont typeface="Wingdings" pitchFamily="2" charset="2"/>
              <a:buChar char="ü"/>
            </a:pPr>
            <a:r>
              <a:rPr lang="en-US" dirty="0">
                <a:solidFill>
                  <a:srgbClr val="FFFF00"/>
                </a:solidFill>
                <a:effectLst/>
                <a:latin typeface="Times New Roman" pitchFamily="18" charset="0"/>
                <a:cs typeface="Times New Roman" pitchFamily="18" charset="0"/>
              </a:rPr>
              <a:t>Complexity of Problem</a:t>
            </a:r>
          </a:p>
          <a:p>
            <a:pPr>
              <a:buClr>
                <a:srgbClr val="FF00FF"/>
              </a:buClr>
              <a:buFont typeface="Wingdings" pitchFamily="2" charset="2"/>
              <a:buChar char="ü"/>
            </a:pPr>
            <a:r>
              <a:rPr lang="en-US" dirty="0">
                <a:solidFill>
                  <a:srgbClr val="FFFF00"/>
                </a:solidFill>
                <a:effectLst/>
                <a:latin typeface="Times New Roman" pitchFamily="18" charset="0"/>
                <a:cs typeface="Times New Roman" pitchFamily="18" charset="0"/>
              </a:rPr>
              <a:t>Conceptual Model</a:t>
            </a:r>
          </a:p>
          <a:p>
            <a:pPr>
              <a:buClr>
                <a:srgbClr val="FF00FF"/>
              </a:buClr>
              <a:buFont typeface="Wingdings" pitchFamily="2" charset="2"/>
              <a:buChar char="ü"/>
            </a:pPr>
            <a:r>
              <a:rPr lang="en-US" dirty="0">
                <a:solidFill>
                  <a:srgbClr val="FFFF00"/>
                </a:solidFill>
                <a:effectLst/>
                <a:latin typeface="Times New Roman" pitchFamily="18" charset="0"/>
                <a:cs typeface="Times New Roman" pitchFamily="18" charset="0"/>
              </a:rPr>
              <a:t>Prevention Strategies</a:t>
            </a:r>
          </a:p>
          <a:p>
            <a:pPr>
              <a:buClr>
                <a:srgbClr val="FF00FF"/>
              </a:buClr>
              <a:buFont typeface="Wingdings" pitchFamily="2" charset="2"/>
              <a:buChar char="ü"/>
            </a:pPr>
            <a:endParaRPr lang="en-US" dirty="0">
              <a:solidFill>
                <a:srgbClr val="FFFF00"/>
              </a:solidFill>
              <a:effectLst/>
              <a:latin typeface="Times New Roman" pitchFamily="18" charset="0"/>
              <a:cs typeface="Times New Roman" pitchFamily="18" charset="0"/>
            </a:endParaRPr>
          </a:p>
          <a:p>
            <a:pPr>
              <a:buClr>
                <a:srgbClr val="FF00FF"/>
              </a:buClr>
              <a:buFont typeface="Wingdings" pitchFamily="2" charset="2"/>
              <a:buChar char="ü"/>
            </a:pPr>
            <a:r>
              <a:rPr lang="en-US" dirty="0">
                <a:solidFill>
                  <a:srgbClr val="FFFF00"/>
                </a:solidFill>
                <a:effectLst/>
                <a:latin typeface="Times New Roman" pitchFamily="18" charset="0"/>
                <a:cs typeface="Times New Roman" pitchFamily="18" charset="0"/>
              </a:rPr>
              <a:t>Key take-away: Comprehensive School-based</a:t>
            </a:r>
          </a:p>
          <a:p>
            <a:pPr marL="0" indent="0">
              <a:buClr>
                <a:srgbClr val="FF00FF"/>
              </a:buClr>
              <a:buNone/>
            </a:pPr>
            <a:r>
              <a:rPr lang="en-US" dirty="0">
                <a:solidFill>
                  <a:srgbClr val="FFFF00"/>
                </a:solidFill>
                <a:effectLst/>
                <a:latin typeface="Times New Roman" pitchFamily="18" charset="0"/>
                <a:cs typeface="Times New Roman" pitchFamily="18" charset="0"/>
              </a:rPr>
              <a:t>	Prevention Education Curriculum</a:t>
            </a:r>
          </a:p>
          <a:p>
            <a:pPr>
              <a:buClr>
                <a:srgbClr val="FF00FF"/>
              </a:buClr>
              <a:buFont typeface="Wingdings" pitchFamily="2" charset="2"/>
              <a:buChar char="ü"/>
            </a:pPr>
            <a:endParaRPr lang="en-US" dirty="0">
              <a:solidFill>
                <a:srgbClr val="FF00FF"/>
              </a:solidFill>
              <a:effectLst/>
              <a:latin typeface="Times New Roman" pitchFamily="18" charset="0"/>
              <a:cs typeface="Times New Roman" pitchFamily="18" charset="0"/>
            </a:endParaRPr>
          </a:p>
        </p:txBody>
      </p:sp>
      <p:sp>
        <p:nvSpPr>
          <p:cNvPr id="29700" name="Line 4"/>
          <p:cNvSpPr>
            <a:spLocks noChangeShapeType="1"/>
          </p:cNvSpPr>
          <p:nvPr/>
        </p:nvSpPr>
        <p:spPr bwMode="auto">
          <a:xfrm>
            <a:off x="0" y="1219200"/>
            <a:ext cx="9144000" cy="0"/>
          </a:xfrm>
          <a:prstGeom prst="line">
            <a:avLst/>
          </a:prstGeom>
          <a:noFill/>
          <a:ln w="9525">
            <a:solidFill>
              <a:srgbClr val="FF33CC"/>
            </a:solidFill>
            <a:round/>
            <a:headEnd/>
            <a:tailEnd/>
          </a:ln>
        </p:spPr>
        <p:txBody>
          <a:bodyPr/>
          <a:lstStyle/>
          <a:p>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826" name="Rectangle 2"/>
          <p:cNvSpPr>
            <a:spLocks noGrp="1" noChangeArrowheads="1"/>
          </p:cNvSpPr>
          <p:nvPr>
            <p:ph type="title" idx="4294967295"/>
          </p:nvPr>
        </p:nvSpPr>
        <p:spPr>
          <a:xfrm>
            <a:off x="0" y="228600"/>
            <a:ext cx="9144000" cy="990600"/>
          </a:xfrm>
        </p:spPr>
        <p:txBody>
          <a:bodyPr/>
          <a:lstStyle/>
          <a:p>
            <a:pPr>
              <a:defRPr/>
            </a:pPr>
            <a:r>
              <a:rPr lang="en-US" b="1" dirty="0">
                <a:solidFill>
                  <a:srgbClr val="FFFF00"/>
                </a:solidFill>
                <a:effectLst>
                  <a:outerShdw blurRad="38100" dist="38100" dir="2700000" algn="tl">
                    <a:srgbClr val="000000"/>
                  </a:outerShdw>
                </a:effectLst>
                <a:latin typeface="Times New Roman" pitchFamily="18" charset="0"/>
                <a:cs typeface="Times New Roman" pitchFamily="18" charset="0"/>
              </a:rPr>
              <a:t>Promising </a:t>
            </a:r>
            <a:r>
              <a:rPr lang="en-US" b="1" dirty="0">
                <a:solidFill>
                  <a:srgbClr val="FFFF00"/>
                </a:solidFill>
                <a:latin typeface="Times New Roman" pitchFamily="18" charset="0"/>
                <a:cs typeface="Times New Roman" pitchFamily="18" charset="0"/>
              </a:rPr>
              <a:t>Strategies</a:t>
            </a:r>
            <a:endParaRPr lang="en-US" b="1" dirty="0">
              <a:solidFill>
                <a:srgbClr val="FFFF00"/>
              </a:solidFill>
              <a:effectLst>
                <a:outerShdw blurRad="38100" dist="38100" dir="2700000" algn="tl">
                  <a:srgbClr val="000000"/>
                </a:outerShdw>
              </a:effectLst>
              <a:latin typeface="Times New Roman" pitchFamily="18" charset="0"/>
              <a:cs typeface="Times New Roman" pitchFamily="18" charset="0"/>
            </a:endParaRPr>
          </a:p>
        </p:txBody>
      </p:sp>
      <p:sp>
        <p:nvSpPr>
          <p:cNvPr id="47107" name="Rectangle 3"/>
          <p:cNvSpPr>
            <a:spLocks noGrp="1" noChangeArrowheads="1"/>
          </p:cNvSpPr>
          <p:nvPr>
            <p:ph type="body" idx="4294967295"/>
          </p:nvPr>
        </p:nvSpPr>
        <p:spPr>
          <a:xfrm>
            <a:off x="342900" y="2133600"/>
            <a:ext cx="8458200" cy="4876800"/>
          </a:xfrm>
          <a:noFill/>
        </p:spPr>
        <p:txBody>
          <a:bodyPr/>
          <a:lstStyle/>
          <a:p>
            <a:pPr>
              <a:buClr>
                <a:srgbClr val="FF00FF"/>
              </a:buClr>
              <a:buFont typeface="Wingdings" pitchFamily="2" charset="2"/>
              <a:buChar char="ü"/>
            </a:pPr>
            <a:r>
              <a:rPr lang="en-US" sz="2800" dirty="0">
                <a:effectLst/>
                <a:latin typeface="Times New Roman" pitchFamily="18" charset="0"/>
                <a:cs typeface="Times New Roman" pitchFamily="18" charset="0"/>
              </a:rPr>
              <a:t>School based education</a:t>
            </a:r>
          </a:p>
          <a:p>
            <a:pPr>
              <a:buClr>
                <a:srgbClr val="FF00FF"/>
              </a:buClr>
              <a:buFont typeface="Wingdings" pitchFamily="2" charset="2"/>
              <a:buChar char="ü"/>
            </a:pPr>
            <a:r>
              <a:rPr lang="en-US" sz="2800" dirty="0">
                <a:effectLst/>
                <a:latin typeface="Times New Roman" pitchFamily="18" charset="0"/>
                <a:cs typeface="Times New Roman" pitchFamily="18" charset="0"/>
              </a:rPr>
              <a:t>Parent education</a:t>
            </a:r>
          </a:p>
          <a:p>
            <a:pPr>
              <a:buClr>
                <a:srgbClr val="FF00FF"/>
              </a:buClr>
              <a:buFont typeface="Wingdings" pitchFamily="2" charset="2"/>
              <a:buChar char="ü"/>
            </a:pPr>
            <a:r>
              <a:rPr lang="en-US" sz="2800" dirty="0">
                <a:solidFill>
                  <a:srgbClr val="FF0000"/>
                </a:solidFill>
                <a:effectLst/>
                <a:latin typeface="Times New Roman" pitchFamily="18" charset="0"/>
                <a:cs typeface="Times New Roman" pitchFamily="18" charset="0"/>
              </a:rPr>
              <a:t>Public/bystander awareness raising</a:t>
            </a:r>
          </a:p>
          <a:p>
            <a:pPr>
              <a:buClr>
                <a:srgbClr val="FF00FF"/>
              </a:buClr>
              <a:buFont typeface="Wingdings" pitchFamily="2" charset="2"/>
              <a:buChar char="ü"/>
            </a:pPr>
            <a:r>
              <a:rPr lang="en-US" sz="2800" dirty="0">
                <a:solidFill>
                  <a:srgbClr val="FFFF00"/>
                </a:solidFill>
                <a:effectLst/>
                <a:latin typeface="Times New Roman" pitchFamily="18" charset="0"/>
                <a:cs typeface="Times New Roman" pitchFamily="18" charset="0"/>
              </a:rPr>
              <a:t>Youth-serving organization  prevention</a:t>
            </a:r>
          </a:p>
          <a:p>
            <a:pPr>
              <a:buClr>
                <a:srgbClr val="FF00FF"/>
              </a:buClr>
              <a:buFont typeface="Wingdings" pitchFamily="2" charset="2"/>
              <a:buChar char="ü"/>
            </a:pPr>
            <a:r>
              <a:rPr lang="en-US" sz="2800" dirty="0">
                <a:effectLst/>
                <a:latin typeface="Times New Roman" pitchFamily="18" charset="0"/>
                <a:cs typeface="Times New Roman" pitchFamily="18" charset="0"/>
              </a:rPr>
              <a:t>Aggressive case finding and disclosure promotion</a:t>
            </a:r>
          </a:p>
          <a:p>
            <a:pPr>
              <a:buClr>
                <a:srgbClr val="FF00FF"/>
              </a:buClr>
              <a:buFont typeface="Wingdings" pitchFamily="2" charset="2"/>
              <a:buChar char="ü"/>
            </a:pPr>
            <a:r>
              <a:rPr lang="en-US" sz="2800" dirty="0">
                <a:effectLst/>
                <a:latin typeface="Times New Roman" pitchFamily="18" charset="0"/>
                <a:cs typeface="Times New Roman" pitchFamily="18" charset="0"/>
              </a:rPr>
              <a:t>Law enforcement training</a:t>
            </a:r>
          </a:p>
          <a:p>
            <a:pPr>
              <a:buClr>
                <a:srgbClr val="FF00FF"/>
              </a:buClr>
              <a:buFont typeface="Wingdings" pitchFamily="2" charset="2"/>
              <a:buChar char="ü"/>
            </a:pPr>
            <a:r>
              <a:rPr lang="en-US" sz="2800" dirty="0">
                <a:solidFill>
                  <a:srgbClr val="FFFF00"/>
                </a:solidFill>
                <a:effectLst/>
                <a:latin typeface="Times New Roman" pitchFamily="18" charset="0"/>
                <a:cs typeface="Times New Roman" pitchFamily="18" charset="0"/>
              </a:rPr>
              <a:t>Treatment for juvenile and adult offenders</a:t>
            </a:r>
          </a:p>
          <a:p>
            <a:pPr>
              <a:buClr>
                <a:srgbClr val="FF00FF"/>
              </a:buClr>
              <a:buFont typeface="Wingdings" pitchFamily="2" charset="2"/>
              <a:buChar char="ü"/>
            </a:pPr>
            <a:endParaRPr lang="en-US" sz="2800" dirty="0">
              <a:solidFill>
                <a:srgbClr val="FF0000"/>
              </a:solidFill>
              <a:effectLst/>
              <a:latin typeface="Times New Roman" pitchFamily="18" charset="0"/>
              <a:cs typeface="Times New Roman" pitchFamily="18" charset="0"/>
            </a:endParaRPr>
          </a:p>
        </p:txBody>
      </p:sp>
      <p:sp>
        <p:nvSpPr>
          <p:cNvPr id="47108" name="Line 4"/>
          <p:cNvSpPr>
            <a:spLocks noChangeShapeType="1"/>
          </p:cNvSpPr>
          <p:nvPr/>
        </p:nvSpPr>
        <p:spPr bwMode="auto">
          <a:xfrm>
            <a:off x="0" y="1371600"/>
            <a:ext cx="9144000" cy="0"/>
          </a:xfrm>
          <a:prstGeom prst="line">
            <a:avLst/>
          </a:prstGeom>
          <a:noFill/>
          <a:ln w="9525">
            <a:solidFill>
              <a:srgbClr val="FF33CC"/>
            </a:solidFill>
            <a:round/>
            <a:headEnd/>
            <a:tailEnd/>
          </a:ln>
        </p:spPr>
        <p:txBody>
          <a:bodyPr/>
          <a:lstStyle/>
          <a:p>
            <a:endParaRPr lang="en-US"/>
          </a:p>
        </p:txBody>
      </p:sp>
    </p:spTree>
    <p:extLst>
      <p:ext uri="{BB962C8B-B14F-4D97-AF65-F5344CB8AC3E}">
        <p14:creationId xmlns:p14="http://schemas.microsoft.com/office/powerpoint/2010/main" val="1772905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143000"/>
          </a:xfrm>
        </p:spPr>
        <p:txBody>
          <a:bodyPr/>
          <a:lstStyle/>
          <a:p>
            <a:r>
              <a:rPr lang="en-US" b="1" dirty="0">
                <a:solidFill>
                  <a:schemeClr val="tx1"/>
                </a:solidFill>
                <a:latin typeface="Times New Roman" pitchFamily="18" charset="0"/>
                <a:cs typeface="Times New Roman" pitchFamily="18" charset="0"/>
              </a:rPr>
              <a:t>Logic Model</a:t>
            </a:r>
          </a:p>
        </p:txBody>
      </p:sp>
      <p:sp>
        <p:nvSpPr>
          <p:cNvPr id="4" name="Line 4"/>
          <p:cNvSpPr>
            <a:spLocks noChangeShapeType="1"/>
          </p:cNvSpPr>
          <p:nvPr/>
        </p:nvSpPr>
        <p:spPr bwMode="auto">
          <a:xfrm>
            <a:off x="0" y="1600200"/>
            <a:ext cx="9144000" cy="0"/>
          </a:xfrm>
          <a:prstGeom prst="line">
            <a:avLst/>
          </a:prstGeom>
          <a:noFill/>
          <a:ln w="9525">
            <a:solidFill>
              <a:srgbClr val="FF33CC"/>
            </a:solidFill>
            <a:round/>
            <a:headEnd/>
            <a:tailEnd/>
          </a:ln>
        </p:spPr>
        <p:txBody>
          <a:bodyPr/>
          <a:lstStyle/>
          <a:p>
            <a:endParaRPr lang="en-US"/>
          </a:p>
        </p:txBody>
      </p:sp>
      <p:sp>
        <p:nvSpPr>
          <p:cNvPr id="6" name="Content Placeholder 2"/>
          <p:cNvSpPr>
            <a:spLocks noGrp="1"/>
          </p:cNvSpPr>
          <p:nvPr>
            <p:ph idx="1"/>
          </p:nvPr>
        </p:nvSpPr>
        <p:spPr>
          <a:xfrm>
            <a:off x="457200" y="1828800"/>
            <a:ext cx="8229600" cy="4305300"/>
          </a:xfrm>
        </p:spPr>
        <p:txBody>
          <a:bodyPr/>
          <a:lstStyle/>
          <a:p>
            <a:pPr>
              <a:buClr>
                <a:schemeClr val="accent2"/>
              </a:buClr>
              <a:buFont typeface="Wingdings" pitchFamily="2" charset="2"/>
              <a:buChar char="ü"/>
            </a:pPr>
            <a:r>
              <a:rPr lang="en-US" sz="3600" dirty="0">
                <a:effectLst/>
                <a:latin typeface="Times New Roman" pitchFamily="18" charset="0"/>
                <a:cs typeface="Times New Roman" pitchFamily="18" charset="0"/>
              </a:rPr>
              <a:t>Public Awareness </a:t>
            </a:r>
          </a:p>
          <a:p>
            <a:pPr lvl="1">
              <a:buClr>
                <a:schemeClr val="accent2"/>
              </a:buClr>
              <a:buFont typeface="Wingdings" pitchFamily="2" charset="2"/>
              <a:buChar char="q"/>
            </a:pPr>
            <a:r>
              <a:rPr lang="en-US" sz="3200" dirty="0">
                <a:effectLst/>
                <a:latin typeface="Times New Roman" pitchFamily="18" charset="0"/>
                <a:cs typeface="Times New Roman" pitchFamily="18" charset="0"/>
              </a:rPr>
              <a:t>Improving guardianship</a:t>
            </a:r>
          </a:p>
          <a:p>
            <a:pPr lvl="1">
              <a:buClr>
                <a:schemeClr val="accent2"/>
              </a:buClr>
              <a:buFont typeface="Wingdings" pitchFamily="2" charset="2"/>
              <a:buChar char="q"/>
            </a:pPr>
            <a:r>
              <a:rPr lang="en-US" sz="3200" dirty="0">
                <a:effectLst/>
                <a:latin typeface="Times New Roman" pitchFamily="18" charset="0"/>
                <a:cs typeface="Times New Roman" pitchFamily="18" charset="0"/>
              </a:rPr>
              <a:t>Deterrence of offending</a:t>
            </a:r>
          </a:p>
          <a:p>
            <a:pPr lvl="1">
              <a:buClr>
                <a:schemeClr val="accent2"/>
              </a:buClr>
              <a:buFont typeface="Wingdings" pitchFamily="2" charset="2"/>
              <a:buChar char="q"/>
            </a:pPr>
            <a:r>
              <a:rPr lang="en-US" sz="3200" dirty="0">
                <a:effectLst/>
                <a:latin typeface="Times New Roman" pitchFamily="18" charset="0"/>
                <a:cs typeface="Times New Roman" pitchFamily="18" charset="0"/>
              </a:rPr>
              <a:t>Facilitating disclosure and supporting victims</a:t>
            </a:r>
          </a:p>
          <a:p>
            <a:pPr lvl="1">
              <a:buClr>
                <a:schemeClr val="accent2"/>
              </a:buClr>
              <a:buFont typeface="Wingdings" pitchFamily="2" charset="2"/>
              <a:buChar char="q"/>
            </a:pPr>
            <a:r>
              <a:rPr lang="en-US" sz="3200" dirty="0">
                <a:effectLst/>
                <a:latin typeface="Times New Roman" pitchFamily="18" charset="0"/>
                <a:cs typeface="Times New Roman" pitchFamily="18" charset="0"/>
              </a:rPr>
              <a:t>Victim stigma reduction</a:t>
            </a:r>
          </a:p>
        </p:txBody>
      </p:sp>
    </p:spTree>
    <p:extLst>
      <p:ext uri="{BB962C8B-B14F-4D97-AF65-F5344CB8AC3E}">
        <p14:creationId xmlns:p14="http://schemas.microsoft.com/office/powerpoint/2010/main" val="20414663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143000"/>
          </a:xfrm>
        </p:spPr>
        <p:txBody>
          <a:bodyPr/>
          <a:lstStyle/>
          <a:p>
            <a:r>
              <a:rPr lang="en-US" b="1" dirty="0">
                <a:solidFill>
                  <a:schemeClr val="tx1"/>
                </a:solidFill>
                <a:latin typeface="Times New Roman" pitchFamily="18" charset="0"/>
                <a:cs typeface="Times New Roman" pitchFamily="18" charset="0"/>
              </a:rPr>
              <a:t> Exemplary Programs</a:t>
            </a:r>
          </a:p>
        </p:txBody>
      </p:sp>
      <p:sp>
        <p:nvSpPr>
          <p:cNvPr id="4" name="Line 4"/>
          <p:cNvSpPr>
            <a:spLocks noChangeShapeType="1"/>
          </p:cNvSpPr>
          <p:nvPr/>
        </p:nvSpPr>
        <p:spPr bwMode="auto">
          <a:xfrm>
            <a:off x="0" y="1600200"/>
            <a:ext cx="9144000" cy="0"/>
          </a:xfrm>
          <a:prstGeom prst="line">
            <a:avLst/>
          </a:prstGeom>
          <a:noFill/>
          <a:ln w="9525">
            <a:solidFill>
              <a:srgbClr val="FF33CC"/>
            </a:solidFill>
            <a:round/>
            <a:headEnd/>
            <a:tailEnd/>
          </a:ln>
        </p:spPr>
        <p:txBody>
          <a:bodyPr/>
          <a:lstStyle/>
          <a:p>
            <a:endParaRPr lang="en-US"/>
          </a:p>
        </p:txBody>
      </p:sp>
      <p:sp>
        <p:nvSpPr>
          <p:cNvPr id="6" name="Content Placeholder 2"/>
          <p:cNvSpPr>
            <a:spLocks noGrp="1"/>
          </p:cNvSpPr>
          <p:nvPr>
            <p:ph idx="1"/>
          </p:nvPr>
        </p:nvSpPr>
        <p:spPr>
          <a:xfrm>
            <a:off x="457200" y="1828800"/>
            <a:ext cx="8229600" cy="4305300"/>
          </a:xfrm>
        </p:spPr>
        <p:txBody>
          <a:bodyPr/>
          <a:lstStyle/>
          <a:p>
            <a:pPr>
              <a:buClr>
                <a:schemeClr val="accent2"/>
              </a:buClr>
              <a:buFont typeface="Wingdings" pitchFamily="2" charset="2"/>
              <a:buChar char="ü"/>
            </a:pPr>
            <a:r>
              <a:rPr lang="en-US" sz="3600" dirty="0">
                <a:effectLst/>
                <a:latin typeface="Times New Roman" pitchFamily="18" charset="0"/>
                <a:cs typeface="Times New Roman" pitchFamily="18" charset="0"/>
              </a:rPr>
              <a:t>Public Awareness  Models</a:t>
            </a:r>
          </a:p>
          <a:p>
            <a:pPr lvl="1">
              <a:buClr>
                <a:schemeClr val="accent2"/>
              </a:buClr>
              <a:buFont typeface="Wingdings" pitchFamily="2" charset="2"/>
              <a:buChar char="q"/>
            </a:pPr>
            <a:r>
              <a:rPr lang="en-US" sz="3200" dirty="0">
                <a:effectLst/>
                <a:latin typeface="Times New Roman" pitchFamily="18" charset="0"/>
                <a:cs typeface="Times New Roman" pitchFamily="18" charset="0"/>
              </a:rPr>
              <a:t>Advertising</a:t>
            </a:r>
          </a:p>
          <a:p>
            <a:pPr lvl="1">
              <a:buClr>
                <a:schemeClr val="accent2"/>
              </a:buClr>
              <a:buFont typeface="Wingdings" pitchFamily="2" charset="2"/>
              <a:buChar char="q"/>
            </a:pPr>
            <a:r>
              <a:rPr lang="en-US" sz="3200" dirty="0">
                <a:effectLst/>
                <a:latin typeface="Times New Roman" pitchFamily="18" charset="0"/>
                <a:cs typeface="Times New Roman" pitchFamily="18" charset="0"/>
              </a:rPr>
              <a:t>Adult Training Programs (Darkness to Light, Stewards of Children)</a:t>
            </a:r>
          </a:p>
          <a:p>
            <a:pPr lvl="1">
              <a:buClr>
                <a:schemeClr val="accent2"/>
              </a:buClr>
              <a:buFont typeface="Wingdings" pitchFamily="2" charset="2"/>
              <a:buChar char="q"/>
            </a:pPr>
            <a:r>
              <a:rPr lang="en-US" sz="3200" dirty="0">
                <a:effectLst/>
                <a:latin typeface="Times New Roman" pitchFamily="18" charset="0"/>
                <a:cs typeface="Times New Roman" pitchFamily="18" charset="0"/>
              </a:rPr>
              <a:t>Help-line (Stop in Now, UK, NL)</a:t>
            </a:r>
          </a:p>
          <a:p>
            <a:pPr lvl="1">
              <a:buClr>
                <a:schemeClr val="accent2"/>
              </a:buClr>
              <a:buFont typeface="Wingdings" pitchFamily="2" charset="2"/>
              <a:buChar char="q"/>
            </a:pPr>
            <a:endParaRPr lang="en-US" sz="3200" dirty="0">
              <a:effectLst/>
              <a:latin typeface="Times New Roman" pitchFamily="18" charset="0"/>
              <a:cs typeface="Times New Roman" pitchFamily="18" charset="0"/>
            </a:endParaRPr>
          </a:p>
        </p:txBody>
      </p:sp>
    </p:spTree>
    <p:extLst>
      <p:ext uri="{BB962C8B-B14F-4D97-AF65-F5344CB8AC3E}">
        <p14:creationId xmlns:p14="http://schemas.microsoft.com/office/powerpoint/2010/main" val="5785650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826" name="Rectangle 2"/>
          <p:cNvSpPr>
            <a:spLocks noGrp="1" noChangeArrowheads="1"/>
          </p:cNvSpPr>
          <p:nvPr>
            <p:ph type="title" idx="4294967295"/>
          </p:nvPr>
        </p:nvSpPr>
        <p:spPr>
          <a:xfrm>
            <a:off x="0" y="228600"/>
            <a:ext cx="9144000" cy="990600"/>
          </a:xfrm>
        </p:spPr>
        <p:txBody>
          <a:bodyPr/>
          <a:lstStyle/>
          <a:p>
            <a:pPr>
              <a:defRPr/>
            </a:pPr>
            <a:r>
              <a:rPr lang="en-US" b="1" dirty="0">
                <a:solidFill>
                  <a:srgbClr val="FFFF00"/>
                </a:solidFill>
                <a:effectLst>
                  <a:outerShdw blurRad="38100" dist="38100" dir="2700000" algn="tl">
                    <a:srgbClr val="000000"/>
                  </a:outerShdw>
                </a:effectLst>
                <a:latin typeface="Times New Roman" pitchFamily="18" charset="0"/>
                <a:cs typeface="Times New Roman" pitchFamily="18" charset="0"/>
              </a:rPr>
              <a:t>Promising </a:t>
            </a:r>
            <a:r>
              <a:rPr lang="en-US" b="1" dirty="0">
                <a:solidFill>
                  <a:srgbClr val="FFFF00"/>
                </a:solidFill>
                <a:latin typeface="Times New Roman" pitchFamily="18" charset="0"/>
                <a:cs typeface="Times New Roman" pitchFamily="18" charset="0"/>
              </a:rPr>
              <a:t>Strategies</a:t>
            </a:r>
            <a:endParaRPr lang="en-US" b="1" dirty="0">
              <a:solidFill>
                <a:srgbClr val="FFFF00"/>
              </a:solidFill>
              <a:effectLst>
                <a:outerShdw blurRad="38100" dist="38100" dir="2700000" algn="tl">
                  <a:srgbClr val="000000"/>
                </a:outerShdw>
              </a:effectLst>
              <a:latin typeface="Times New Roman" pitchFamily="18" charset="0"/>
              <a:cs typeface="Times New Roman" pitchFamily="18" charset="0"/>
            </a:endParaRPr>
          </a:p>
        </p:txBody>
      </p:sp>
      <p:sp>
        <p:nvSpPr>
          <p:cNvPr id="47107" name="Rectangle 3"/>
          <p:cNvSpPr>
            <a:spLocks noGrp="1" noChangeArrowheads="1"/>
          </p:cNvSpPr>
          <p:nvPr>
            <p:ph type="body" idx="4294967295"/>
          </p:nvPr>
        </p:nvSpPr>
        <p:spPr>
          <a:xfrm>
            <a:off x="342900" y="2133600"/>
            <a:ext cx="8458200" cy="4876800"/>
          </a:xfrm>
          <a:noFill/>
        </p:spPr>
        <p:txBody>
          <a:bodyPr/>
          <a:lstStyle/>
          <a:p>
            <a:pPr>
              <a:buClr>
                <a:srgbClr val="FF00FF"/>
              </a:buClr>
              <a:buFont typeface="Wingdings" pitchFamily="2" charset="2"/>
              <a:buChar char="ü"/>
            </a:pPr>
            <a:r>
              <a:rPr lang="en-US" sz="2800" dirty="0">
                <a:effectLst/>
                <a:latin typeface="Times New Roman" pitchFamily="18" charset="0"/>
                <a:cs typeface="Times New Roman" pitchFamily="18" charset="0"/>
              </a:rPr>
              <a:t>School based education</a:t>
            </a:r>
          </a:p>
          <a:p>
            <a:pPr>
              <a:buClr>
                <a:srgbClr val="FF00FF"/>
              </a:buClr>
              <a:buFont typeface="Wingdings" pitchFamily="2" charset="2"/>
              <a:buChar char="ü"/>
            </a:pPr>
            <a:r>
              <a:rPr lang="en-US" sz="2800" dirty="0">
                <a:effectLst/>
                <a:latin typeface="Times New Roman" pitchFamily="18" charset="0"/>
                <a:cs typeface="Times New Roman" pitchFamily="18" charset="0"/>
              </a:rPr>
              <a:t>Parent education</a:t>
            </a:r>
          </a:p>
          <a:p>
            <a:pPr>
              <a:buClr>
                <a:srgbClr val="FF00FF"/>
              </a:buClr>
              <a:buFont typeface="Wingdings" pitchFamily="2" charset="2"/>
              <a:buChar char="ü"/>
            </a:pPr>
            <a:r>
              <a:rPr lang="en-US" sz="2800" dirty="0">
                <a:effectLst/>
                <a:latin typeface="Times New Roman" pitchFamily="18" charset="0"/>
                <a:cs typeface="Times New Roman" pitchFamily="18" charset="0"/>
              </a:rPr>
              <a:t>Public awareness raising</a:t>
            </a:r>
          </a:p>
          <a:p>
            <a:pPr>
              <a:buClr>
                <a:srgbClr val="FF00FF"/>
              </a:buClr>
              <a:buFont typeface="Wingdings" pitchFamily="2" charset="2"/>
              <a:buChar char="ü"/>
            </a:pPr>
            <a:r>
              <a:rPr lang="en-US" sz="2800" dirty="0">
                <a:solidFill>
                  <a:srgbClr val="FF0000"/>
                </a:solidFill>
                <a:effectLst/>
                <a:latin typeface="Times New Roman" pitchFamily="18" charset="0"/>
                <a:cs typeface="Times New Roman" pitchFamily="18" charset="0"/>
              </a:rPr>
              <a:t>Youth-serving organization  prevention</a:t>
            </a:r>
          </a:p>
          <a:p>
            <a:pPr>
              <a:buClr>
                <a:srgbClr val="FF00FF"/>
              </a:buClr>
              <a:buFont typeface="Wingdings" pitchFamily="2" charset="2"/>
              <a:buChar char="ü"/>
            </a:pPr>
            <a:r>
              <a:rPr lang="en-US" sz="2800" dirty="0">
                <a:effectLst/>
                <a:latin typeface="Times New Roman" pitchFamily="18" charset="0"/>
                <a:cs typeface="Times New Roman" pitchFamily="18" charset="0"/>
              </a:rPr>
              <a:t>Aggressive case finding and disclosure promotion</a:t>
            </a:r>
          </a:p>
          <a:p>
            <a:pPr>
              <a:buClr>
                <a:srgbClr val="FF00FF"/>
              </a:buClr>
              <a:buFont typeface="Wingdings" pitchFamily="2" charset="2"/>
              <a:buChar char="ü"/>
            </a:pPr>
            <a:r>
              <a:rPr lang="en-US" sz="2800" dirty="0">
                <a:effectLst/>
                <a:latin typeface="Times New Roman" pitchFamily="18" charset="0"/>
                <a:cs typeface="Times New Roman" pitchFamily="18" charset="0"/>
              </a:rPr>
              <a:t>Law enforcement training</a:t>
            </a:r>
          </a:p>
          <a:p>
            <a:pPr>
              <a:buClr>
                <a:srgbClr val="FF00FF"/>
              </a:buClr>
              <a:buFont typeface="Wingdings" pitchFamily="2" charset="2"/>
              <a:buChar char="ü"/>
            </a:pPr>
            <a:r>
              <a:rPr lang="en-US" sz="2800" dirty="0">
                <a:solidFill>
                  <a:srgbClr val="FFFF00"/>
                </a:solidFill>
                <a:effectLst/>
                <a:latin typeface="Times New Roman" pitchFamily="18" charset="0"/>
                <a:cs typeface="Times New Roman" pitchFamily="18" charset="0"/>
              </a:rPr>
              <a:t>Treatment for juvenile and adult offenders</a:t>
            </a:r>
          </a:p>
          <a:p>
            <a:pPr>
              <a:buClr>
                <a:srgbClr val="FF00FF"/>
              </a:buClr>
              <a:buFont typeface="Wingdings" pitchFamily="2" charset="2"/>
              <a:buChar char="ü"/>
            </a:pPr>
            <a:endParaRPr lang="en-US" sz="2800" dirty="0">
              <a:solidFill>
                <a:srgbClr val="FF0000"/>
              </a:solidFill>
              <a:effectLst/>
              <a:latin typeface="Times New Roman" pitchFamily="18" charset="0"/>
              <a:cs typeface="Times New Roman" pitchFamily="18" charset="0"/>
            </a:endParaRPr>
          </a:p>
        </p:txBody>
      </p:sp>
      <p:sp>
        <p:nvSpPr>
          <p:cNvPr id="47108" name="Line 4"/>
          <p:cNvSpPr>
            <a:spLocks noChangeShapeType="1"/>
          </p:cNvSpPr>
          <p:nvPr/>
        </p:nvSpPr>
        <p:spPr bwMode="auto">
          <a:xfrm>
            <a:off x="0" y="1371600"/>
            <a:ext cx="9144000" cy="0"/>
          </a:xfrm>
          <a:prstGeom prst="line">
            <a:avLst/>
          </a:prstGeom>
          <a:noFill/>
          <a:ln w="9525">
            <a:solidFill>
              <a:srgbClr val="FF33CC"/>
            </a:solidFill>
            <a:round/>
            <a:headEnd/>
            <a:tailEnd/>
          </a:ln>
        </p:spPr>
        <p:txBody>
          <a:bodyPr/>
          <a:lstStyle/>
          <a:p>
            <a:endParaRPr lang="en-US"/>
          </a:p>
        </p:txBody>
      </p:sp>
    </p:spTree>
    <p:extLst>
      <p:ext uri="{BB962C8B-B14F-4D97-AF65-F5344CB8AC3E}">
        <p14:creationId xmlns:p14="http://schemas.microsoft.com/office/powerpoint/2010/main" val="15798672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r>
              <a:rPr lang="en-US" dirty="0">
                <a:solidFill>
                  <a:schemeClr val="tx1"/>
                </a:solidFill>
                <a:latin typeface="Times New Roman" charset="0"/>
                <a:ea typeface="Times New Roman" charset="0"/>
                <a:cs typeface="Times New Roman" charset="0"/>
              </a:rPr>
              <a:t>Model for Youth Serving Organizations</a:t>
            </a:r>
          </a:p>
        </p:txBody>
      </p:sp>
      <p:sp>
        <p:nvSpPr>
          <p:cNvPr id="46083" name="Content Placeholder 2"/>
          <p:cNvSpPr>
            <a:spLocks noGrp="1"/>
          </p:cNvSpPr>
          <p:nvPr>
            <p:ph idx="1"/>
          </p:nvPr>
        </p:nvSpPr>
        <p:spPr/>
        <p:txBody>
          <a:bodyPr/>
          <a:lstStyle/>
          <a:p>
            <a:r>
              <a:rPr lang="en-US" dirty="0">
                <a:latin typeface="Times New Roman" charset="0"/>
                <a:ea typeface="Times New Roman" charset="0"/>
                <a:cs typeface="Times New Roman" charset="0"/>
              </a:rPr>
              <a:t>Screening employees and volunteers</a:t>
            </a:r>
          </a:p>
          <a:p>
            <a:r>
              <a:rPr lang="en-US" dirty="0">
                <a:latin typeface="Times New Roman" charset="0"/>
                <a:ea typeface="Times New Roman" charset="0"/>
                <a:cs typeface="Times New Roman" charset="0"/>
              </a:rPr>
              <a:t>Standards and norms for adults and youth</a:t>
            </a:r>
          </a:p>
          <a:p>
            <a:r>
              <a:rPr lang="en-US" dirty="0">
                <a:latin typeface="Times New Roman" charset="0"/>
                <a:ea typeface="Times New Roman" charset="0"/>
                <a:cs typeface="Times New Roman" charset="0"/>
              </a:rPr>
              <a:t>Environmental analysis</a:t>
            </a:r>
          </a:p>
          <a:p>
            <a:r>
              <a:rPr lang="en-US" dirty="0">
                <a:latin typeface="Times New Roman" charset="0"/>
                <a:ea typeface="Times New Roman" charset="0"/>
                <a:cs typeface="Times New Roman" charset="0"/>
              </a:rPr>
              <a:t>Mentoring management skills</a:t>
            </a:r>
          </a:p>
          <a:p>
            <a:r>
              <a:rPr lang="en-US" dirty="0">
                <a:latin typeface="Times New Roman" charset="0"/>
                <a:ea typeface="Times New Roman" charset="0"/>
                <a:cs typeface="Times New Roman" charset="0"/>
              </a:rPr>
              <a:t>Education for youth and parents</a:t>
            </a:r>
          </a:p>
          <a:p>
            <a:r>
              <a:rPr lang="en-US" dirty="0">
                <a:latin typeface="Times New Roman" charset="0"/>
                <a:ea typeface="Times New Roman" charset="0"/>
                <a:cs typeface="Times New Roman" charset="0"/>
              </a:rPr>
              <a:t>Promoting disclosure</a:t>
            </a:r>
          </a:p>
          <a:p>
            <a:endParaRPr lang="en-US" dirty="0"/>
          </a:p>
        </p:txBody>
      </p:sp>
    </p:spTree>
    <p:extLst>
      <p:ext uri="{BB962C8B-B14F-4D97-AF65-F5344CB8AC3E}">
        <p14:creationId xmlns:p14="http://schemas.microsoft.com/office/powerpoint/2010/main" val="10377011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826" name="Rectangle 2"/>
          <p:cNvSpPr>
            <a:spLocks noGrp="1" noChangeArrowheads="1"/>
          </p:cNvSpPr>
          <p:nvPr>
            <p:ph type="title" idx="4294967295"/>
          </p:nvPr>
        </p:nvSpPr>
        <p:spPr>
          <a:xfrm>
            <a:off x="0" y="228600"/>
            <a:ext cx="9144000" cy="990600"/>
          </a:xfrm>
        </p:spPr>
        <p:txBody>
          <a:bodyPr/>
          <a:lstStyle/>
          <a:p>
            <a:pPr>
              <a:defRPr/>
            </a:pPr>
            <a:r>
              <a:rPr lang="en-US" b="1" dirty="0">
                <a:solidFill>
                  <a:srgbClr val="FFFF00"/>
                </a:solidFill>
                <a:effectLst>
                  <a:outerShdw blurRad="38100" dist="38100" dir="2700000" algn="tl">
                    <a:srgbClr val="000000"/>
                  </a:outerShdw>
                </a:effectLst>
                <a:latin typeface="Times New Roman" pitchFamily="18" charset="0"/>
                <a:cs typeface="Times New Roman" pitchFamily="18" charset="0"/>
              </a:rPr>
              <a:t>Promising </a:t>
            </a:r>
            <a:r>
              <a:rPr lang="en-US" b="1" dirty="0">
                <a:solidFill>
                  <a:srgbClr val="FFFF00"/>
                </a:solidFill>
                <a:latin typeface="Times New Roman" pitchFamily="18" charset="0"/>
                <a:cs typeface="Times New Roman" pitchFamily="18" charset="0"/>
              </a:rPr>
              <a:t>Strategies</a:t>
            </a:r>
            <a:endParaRPr lang="en-US" b="1" dirty="0">
              <a:solidFill>
                <a:srgbClr val="FFFF00"/>
              </a:solidFill>
              <a:effectLst>
                <a:outerShdw blurRad="38100" dist="38100" dir="2700000" algn="tl">
                  <a:srgbClr val="000000"/>
                </a:outerShdw>
              </a:effectLst>
              <a:latin typeface="Times New Roman" pitchFamily="18" charset="0"/>
              <a:cs typeface="Times New Roman" pitchFamily="18" charset="0"/>
            </a:endParaRPr>
          </a:p>
        </p:txBody>
      </p:sp>
      <p:sp>
        <p:nvSpPr>
          <p:cNvPr id="47107" name="Rectangle 3"/>
          <p:cNvSpPr>
            <a:spLocks noGrp="1" noChangeArrowheads="1"/>
          </p:cNvSpPr>
          <p:nvPr>
            <p:ph type="body" idx="4294967295"/>
          </p:nvPr>
        </p:nvSpPr>
        <p:spPr>
          <a:xfrm>
            <a:off x="342900" y="2133600"/>
            <a:ext cx="8458200" cy="4876800"/>
          </a:xfrm>
          <a:noFill/>
        </p:spPr>
        <p:txBody>
          <a:bodyPr/>
          <a:lstStyle/>
          <a:p>
            <a:pPr>
              <a:buClr>
                <a:srgbClr val="FF00FF"/>
              </a:buClr>
              <a:buFont typeface="Wingdings" pitchFamily="2" charset="2"/>
              <a:buChar char="ü"/>
            </a:pPr>
            <a:r>
              <a:rPr lang="en-US" sz="2800" dirty="0">
                <a:effectLst/>
                <a:latin typeface="Times New Roman" pitchFamily="18" charset="0"/>
                <a:cs typeface="Times New Roman" pitchFamily="18" charset="0"/>
              </a:rPr>
              <a:t>School based education</a:t>
            </a:r>
          </a:p>
          <a:p>
            <a:pPr>
              <a:buClr>
                <a:srgbClr val="FF00FF"/>
              </a:buClr>
              <a:buFont typeface="Wingdings" pitchFamily="2" charset="2"/>
              <a:buChar char="ü"/>
            </a:pPr>
            <a:r>
              <a:rPr lang="en-US" sz="2800" dirty="0">
                <a:effectLst/>
                <a:latin typeface="Times New Roman" pitchFamily="18" charset="0"/>
                <a:cs typeface="Times New Roman" pitchFamily="18" charset="0"/>
              </a:rPr>
              <a:t>Parent education</a:t>
            </a:r>
          </a:p>
          <a:p>
            <a:pPr>
              <a:buClr>
                <a:srgbClr val="FF00FF"/>
              </a:buClr>
              <a:buFont typeface="Wingdings" pitchFamily="2" charset="2"/>
              <a:buChar char="ü"/>
            </a:pPr>
            <a:r>
              <a:rPr lang="en-US" sz="2800" dirty="0">
                <a:effectLst/>
                <a:latin typeface="Times New Roman" pitchFamily="18" charset="0"/>
                <a:cs typeface="Times New Roman" pitchFamily="18" charset="0"/>
              </a:rPr>
              <a:t>Public awareness raising</a:t>
            </a:r>
          </a:p>
          <a:p>
            <a:pPr>
              <a:buClr>
                <a:srgbClr val="FF00FF"/>
              </a:buClr>
              <a:buFont typeface="Wingdings" pitchFamily="2" charset="2"/>
              <a:buChar char="ü"/>
            </a:pPr>
            <a:r>
              <a:rPr lang="en-US" sz="2800" dirty="0">
                <a:solidFill>
                  <a:srgbClr val="FFFF00"/>
                </a:solidFill>
                <a:effectLst/>
                <a:latin typeface="Times New Roman" pitchFamily="18" charset="0"/>
                <a:cs typeface="Times New Roman" pitchFamily="18" charset="0"/>
              </a:rPr>
              <a:t>Youth-serving organization  prevention</a:t>
            </a:r>
          </a:p>
          <a:p>
            <a:pPr>
              <a:buClr>
                <a:srgbClr val="FF00FF"/>
              </a:buClr>
              <a:buFont typeface="Wingdings" pitchFamily="2" charset="2"/>
              <a:buChar char="ü"/>
            </a:pPr>
            <a:r>
              <a:rPr lang="en-US" sz="2800" dirty="0">
                <a:solidFill>
                  <a:srgbClr val="FF0000"/>
                </a:solidFill>
                <a:effectLst/>
                <a:latin typeface="Times New Roman" pitchFamily="18" charset="0"/>
                <a:cs typeface="Times New Roman" pitchFamily="18" charset="0"/>
              </a:rPr>
              <a:t>Law enforcement training</a:t>
            </a:r>
          </a:p>
          <a:p>
            <a:pPr>
              <a:buClr>
                <a:srgbClr val="FF00FF"/>
              </a:buClr>
              <a:buFont typeface="Wingdings" pitchFamily="2" charset="2"/>
              <a:buChar char="ü"/>
            </a:pPr>
            <a:r>
              <a:rPr lang="en-US" sz="2800" dirty="0">
                <a:solidFill>
                  <a:srgbClr val="FFFF00"/>
                </a:solidFill>
                <a:effectLst/>
                <a:latin typeface="Times New Roman" pitchFamily="18" charset="0"/>
                <a:cs typeface="Times New Roman" pitchFamily="18" charset="0"/>
              </a:rPr>
              <a:t>Treatment for juvenile and adult offenders</a:t>
            </a:r>
          </a:p>
          <a:p>
            <a:pPr>
              <a:buClr>
                <a:srgbClr val="FF00FF"/>
              </a:buClr>
              <a:buFont typeface="Wingdings" pitchFamily="2" charset="2"/>
              <a:buChar char="ü"/>
            </a:pPr>
            <a:endParaRPr lang="en-US" sz="2800" dirty="0">
              <a:solidFill>
                <a:srgbClr val="FF0000"/>
              </a:solidFill>
              <a:effectLst/>
              <a:latin typeface="Times New Roman" pitchFamily="18" charset="0"/>
              <a:cs typeface="Times New Roman" pitchFamily="18" charset="0"/>
            </a:endParaRPr>
          </a:p>
        </p:txBody>
      </p:sp>
      <p:sp>
        <p:nvSpPr>
          <p:cNvPr id="47108" name="Line 4"/>
          <p:cNvSpPr>
            <a:spLocks noChangeShapeType="1"/>
          </p:cNvSpPr>
          <p:nvPr/>
        </p:nvSpPr>
        <p:spPr bwMode="auto">
          <a:xfrm>
            <a:off x="0" y="1371600"/>
            <a:ext cx="9144000" cy="0"/>
          </a:xfrm>
          <a:prstGeom prst="line">
            <a:avLst/>
          </a:prstGeom>
          <a:noFill/>
          <a:ln w="9525">
            <a:solidFill>
              <a:srgbClr val="FF33CC"/>
            </a:solidFill>
            <a:round/>
            <a:headEnd/>
            <a:tailEnd/>
          </a:ln>
        </p:spPr>
        <p:txBody>
          <a:bodyPr/>
          <a:lstStyle/>
          <a:p>
            <a:endParaRPr lang="en-US"/>
          </a:p>
        </p:txBody>
      </p:sp>
    </p:spTree>
    <p:extLst>
      <p:ext uri="{BB962C8B-B14F-4D97-AF65-F5344CB8AC3E}">
        <p14:creationId xmlns:p14="http://schemas.microsoft.com/office/powerpoint/2010/main" val="7917843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143000"/>
          </a:xfrm>
        </p:spPr>
        <p:txBody>
          <a:bodyPr/>
          <a:lstStyle/>
          <a:p>
            <a:r>
              <a:rPr lang="en-US" b="1" dirty="0">
                <a:solidFill>
                  <a:schemeClr val="tx1"/>
                </a:solidFill>
                <a:latin typeface="Times New Roman" pitchFamily="18" charset="0"/>
                <a:cs typeface="Times New Roman" pitchFamily="18" charset="0"/>
              </a:rPr>
              <a:t>Key Skills</a:t>
            </a:r>
          </a:p>
        </p:txBody>
      </p:sp>
      <p:sp>
        <p:nvSpPr>
          <p:cNvPr id="4" name="Line 4"/>
          <p:cNvSpPr>
            <a:spLocks noChangeShapeType="1"/>
          </p:cNvSpPr>
          <p:nvPr/>
        </p:nvSpPr>
        <p:spPr bwMode="auto">
          <a:xfrm>
            <a:off x="0" y="1600200"/>
            <a:ext cx="9144000" cy="0"/>
          </a:xfrm>
          <a:prstGeom prst="line">
            <a:avLst/>
          </a:prstGeom>
          <a:noFill/>
          <a:ln w="9525">
            <a:solidFill>
              <a:srgbClr val="FF33CC"/>
            </a:solidFill>
            <a:round/>
            <a:headEnd/>
            <a:tailEnd/>
          </a:ln>
        </p:spPr>
        <p:txBody>
          <a:bodyPr/>
          <a:lstStyle/>
          <a:p>
            <a:endParaRPr lang="en-US"/>
          </a:p>
        </p:txBody>
      </p:sp>
      <p:sp>
        <p:nvSpPr>
          <p:cNvPr id="6" name="Content Placeholder 2"/>
          <p:cNvSpPr>
            <a:spLocks noGrp="1"/>
          </p:cNvSpPr>
          <p:nvPr>
            <p:ph idx="1"/>
          </p:nvPr>
        </p:nvSpPr>
        <p:spPr>
          <a:xfrm>
            <a:off x="457200" y="1828800"/>
            <a:ext cx="8229600" cy="4572000"/>
          </a:xfrm>
        </p:spPr>
        <p:txBody>
          <a:bodyPr/>
          <a:lstStyle/>
          <a:p>
            <a:pPr>
              <a:buClr>
                <a:schemeClr val="accent2"/>
              </a:buClr>
              <a:buFont typeface="Wingdings" pitchFamily="2" charset="2"/>
              <a:buChar char="ü"/>
            </a:pPr>
            <a:r>
              <a:rPr lang="en-US" sz="3600" dirty="0">
                <a:effectLst/>
                <a:latin typeface="Times New Roman" pitchFamily="18" charset="0"/>
                <a:cs typeface="Times New Roman" pitchFamily="18" charset="0"/>
              </a:rPr>
              <a:t>Law enforcement</a:t>
            </a:r>
          </a:p>
          <a:p>
            <a:pPr lvl="1">
              <a:buClr>
                <a:schemeClr val="accent2"/>
              </a:buClr>
              <a:buFont typeface="Wingdings" pitchFamily="2" charset="2"/>
              <a:buChar char="ü"/>
            </a:pPr>
            <a:r>
              <a:rPr lang="en-US" sz="3200" dirty="0">
                <a:effectLst/>
                <a:latin typeface="Times New Roman" pitchFamily="18" charset="0"/>
                <a:cs typeface="Times New Roman" pitchFamily="18" charset="0"/>
              </a:rPr>
              <a:t>Sensitivity to victims</a:t>
            </a:r>
          </a:p>
          <a:p>
            <a:pPr lvl="1">
              <a:buClr>
                <a:schemeClr val="accent2"/>
              </a:buClr>
              <a:buFont typeface="Wingdings" pitchFamily="2" charset="2"/>
              <a:buChar char="ü"/>
            </a:pPr>
            <a:r>
              <a:rPr lang="en-US" sz="3200" dirty="0">
                <a:effectLst/>
                <a:latin typeface="Times New Roman" pitchFamily="18" charset="0"/>
                <a:cs typeface="Times New Roman" pitchFamily="18" charset="0"/>
              </a:rPr>
              <a:t>Interviewing skills</a:t>
            </a:r>
          </a:p>
          <a:p>
            <a:pPr lvl="1">
              <a:buClr>
                <a:schemeClr val="accent2"/>
              </a:buClr>
              <a:buFont typeface="Wingdings" pitchFamily="2" charset="2"/>
              <a:buChar char="ü"/>
            </a:pPr>
            <a:r>
              <a:rPr lang="en-US" sz="3200" dirty="0">
                <a:effectLst/>
                <a:latin typeface="Times New Roman" pitchFamily="18" charset="0"/>
                <a:cs typeface="Times New Roman" pitchFamily="18" charset="0"/>
              </a:rPr>
              <a:t>Protection of confidentiality</a:t>
            </a:r>
          </a:p>
          <a:p>
            <a:pPr lvl="1">
              <a:buClr>
                <a:schemeClr val="accent2"/>
              </a:buClr>
              <a:buFont typeface="Wingdings" pitchFamily="2" charset="2"/>
              <a:buChar char="ü"/>
            </a:pPr>
            <a:r>
              <a:rPr lang="en-US" sz="3200" dirty="0">
                <a:effectLst/>
                <a:latin typeface="Times New Roman" pitchFamily="18" charset="0"/>
                <a:cs typeface="Times New Roman" pitchFamily="18" charset="0"/>
              </a:rPr>
              <a:t>Maintaining relationships to victims and families</a:t>
            </a:r>
          </a:p>
          <a:p>
            <a:pPr lvl="1">
              <a:buClr>
                <a:schemeClr val="accent2"/>
              </a:buClr>
              <a:buFont typeface="Wingdings" pitchFamily="2" charset="2"/>
              <a:buChar char="ü"/>
            </a:pPr>
            <a:r>
              <a:rPr lang="en-US" sz="3200" dirty="0">
                <a:effectLst/>
                <a:latin typeface="Times New Roman" pitchFamily="18" charset="0"/>
                <a:cs typeface="Times New Roman" pitchFamily="18" charset="0"/>
              </a:rPr>
              <a:t>How to effectively publicize their work and their sensitivity</a:t>
            </a:r>
          </a:p>
        </p:txBody>
      </p:sp>
    </p:spTree>
    <p:extLst>
      <p:ext uri="{BB962C8B-B14F-4D97-AF65-F5344CB8AC3E}">
        <p14:creationId xmlns:p14="http://schemas.microsoft.com/office/powerpoint/2010/main" val="28574327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826" name="Rectangle 2"/>
          <p:cNvSpPr>
            <a:spLocks noGrp="1" noChangeArrowheads="1"/>
          </p:cNvSpPr>
          <p:nvPr>
            <p:ph type="title" idx="4294967295"/>
          </p:nvPr>
        </p:nvSpPr>
        <p:spPr>
          <a:xfrm>
            <a:off x="0" y="228600"/>
            <a:ext cx="9144000" cy="990600"/>
          </a:xfrm>
        </p:spPr>
        <p:txBody>
          <a:bodyPr/>
          <a:lstStyle/>
          <a:p>
            <a:pPr>
              <a:defRPr/>
            </a:pPr>
            <a:r>
              <a:rPr lang="en-US" b="1" dirty="0">
                <a:solidFill>
                  <a:srgbClr val="FFFF00"/>
                </a:solidFill>
                <a:effectLst>
                  <a:outerShdw blurRad="38100" dist="38100" dir="2700000" algn="tl">
                    <a:srgbClr val="000000"/>
                  </a:outerShdw>
                </a:effectLst>
                <a:latin typeface="Times New Roman" pitchFamily="18" charset="0"/>
                <a:cs typeface="Times New Roman" pitchFamily="18" charset="0"/>
              </a:rPr>
              <a:t>Promising </a:t>
            </a:r>
            <a:r>
              <a:rPr lang="en-US" b="1" dirty="0">
                <a:solidFill>
                  <a:srgbClr val="FFFF00"/>
                </a:solidFill>
                <a:latin typeface="Times New Roman" pitchFamily="18" charset="0"/>
                <a:cs typeface="Times New Roman" pitchFamily="18" charset="0"/>
              </a:rPr>
              <a:t>Strategies</a:t>
            </a:r>
            <a:endParaRPr lang="en-US" b="1" dirty="0">
              <a:solidFill>
                <a:srgbClr val="FFFF00"/>
              </a:solidFill>
              <a:effectLst>
                <a:outerShdw blurRad="38100" dist="38100" dir="2700000" algn="tl">
                  <a:srgbClr val="000000"/>
                </a:outerShdw>
              </a:effectLst>
              <a:latin typeface="Times New Roman" pitchFamily="18" charset="0"/>
              <a:cs typeface="Times New Roman" pitchFamily="18" charset="0"/>
            </a:endParaRPr>
          </a:p>
        </p:txBody>
      </p:sp>
      <p:sp>
        <p:nvSpPr>
          <p:cNvPr id="47107" name="Rectangle 3"/>
          <p:cNvSpPr>
            <a:spLocks noGrp="1" noChangeArrowheads="1"/>
          </p:cNvSpPr>
          <p:nvPr>
            <p:ph type="body" idx="4294967295"/>
          </p:nvPr>
        </p:nvSpPr>
        <p:spPr>
          <a:xfrm>
            <a:off x="342900" y="2133600"/>
            <a:ext cx="8458200" cy="4876800"/>
          </a:xfrm>
          <a:noFill/>
        </p:spPr>
        <p:txBody>
          <a:bodyPr/>
          <a:lstStyle/>
          <a:p>
            <a:pPr>
              <a:buClr>
                <a:srgbClr val="FF00FF"/>
              </a:buClr>
              <a:buFont typeface="Wingdings" pitchFamily="2" charset="2"/>
              <a:buChar char="ü"/>
            </a:pPr>
            <a:r>
              <a:rPr lang="en-US" sz="2800" dirty="0">
                <a:effectLst/>
                <a:latin typeface="Times New Roman" pitchFamily="18" charset="0"/>
                <a:cs typeface="Times New Roman" pitchFamily="18" charset="0"/>
              </a:rPr>
              <a:t>School based education</a:t>
            </a:r>
          </a:p>
          <a:p>
            <a:pPr>
              <a:buClr>
                <a:srgbClr val="FF00FF"/>
              </a:buClr>
              <a:buFont typeface="Wingdings" pitchFamily="2" charset="2"/>
              <a:buChar char="ü"/>
            </a:pPr>
            <a:r>
              <a:rPr lang="en-US" sz="2800" dirty="0">
                <a:effectLst/>
                <a:latin typeface="Times New Roman" pitchFamily="18" charset="0"/>
                <a:cs typeface="Times New Roman" pitchFamily="18" charset="0"/>
              </a:rPr>
              <a:t>Parent education</a:t>
            </a:r>
          </a:p>
          <a:p>
            <a:pPr>
              <a:buClr>
                <a:srgbClr val="FF00FF"/>
              </a:buClr>
              <a:buFont typeface="Wingdings" pitchFamily="2" charset="2"/>
              <a:buChar char="ü"/>
            </a:pPr>
            <a:r>
              <a:rPr lang="en-US" sz="2800" dirty="0">
                <a:effectLst/>
                <a:latin typeface="Times New Roman" pitchFamily="18" charset="0"/>
                <a:cs typeface="Times New Roman" pitchFamily="18" charset="0"/>
              </a:rPr>
              <a:t>Public awareness raising</a:t>
            </a:r>
          </a:p>
          <a:p>
            <a:pPr>
              <a:buClr>
                <a:srgbClr val="FF00FF"/>
              </a:buClr>
              <a:buFont typeface="Wingdings" pitchFamily="2" charset="2"/>
              <a:buChar char="ü"/>
            </a:pPr>
            <a:r>
              <a:rPr lang="en-US" sz="2800" dirty="0">
                <a:solidFill>
                  <a:srgbClr val="FFFF00"/>
                </a:solidFill>
                <a:effectLst/>
                <a:latin typeface="Times New Roman" pitchFamily="18" charset="0"/>
                <a:cs typeface="Times New Roman" pitchFamily="18" charset="0"/>
              </a:rPr>
              <a:t>Youth-serving organization  prevention</a:t>
            </a:r>
          </a:p>
          <a:p>
            <a:pPr>
              <a:buClr>
                <a:srgbClr val="FF00FF"/>
              </a:buClr>
              <a:buFont typeface="Wingdings" pitchFamily="2" charset="2"/>
              <a:buChar char="ü"/>
            </a:pPr>
            <a:r>
              <a:rPr lang="en-US" sz="2800" dirty="0">
                <a:effectLst/>
                <a:latin typeface="Times New Roman" pitchFamily="18" charset="0"/>
                <a:cs typeface="Times New Roman" pitchFamily="18" charset="0"/>
              </a:rPr>
              <a:t>Law enforcement training</a:t>
            </a:r>
          </a:p>
          <a:p>
            <a:pPr>
              <a:buClr>
                <a:srgbClr val="FF00FF"/>
              </a:buClr>
              <a:buFont typeface="Wingdings" pitchFamily="2" charset="2"/>
              <a:buChar char="ü"/>
            </a:pPr>
            <a:r>
              <a:rPr lang="en-US" sz="2800" dirty="0">
                <a:solidFill>
                  <a:srgbClr val="FF0000"/>
                </a:solidFill>
                <a:effectLst/>
                <a:latin typeface="Times New Roman" pitchFamily="18" charset="0"/>
                <a:cs typeface="Times New Roman" pitchFamily="18" charset="0"/>
              </a:rPr>
              <a:t>Treatment for juvenile and adult offenders</a:t>
            </a:r>
          </a:p>
          <a:p>
            <a:pPr>
              <a:buClr>
                <a:srgbClr val="FF00FF"/>
              </a:buClr>
              <a:buFont typeface="Wingdings" pitchFamily="2" charset="2"/>
              <a:buChar char="ü"/>
            </a:pPr>
            <a:endParaRPr lang="en-US" sz="2800" dirty="0">
              <a:solidFill>
                <a:srgbClr val="FF0000"/>
              </a:solidFill>
              <a:effectLst/>
              <a:latin typeface="Times New Roman" pitchFamily="18" charset="0"/>
              <a:cs typeface="Times New Roman" pitchFamily="18" charset="0"/>
            </a:endParaRPr>
          </a:p>
        </p:txBody>
      </p:sp>
      <p:sp>
        <p:nvSpPr>
          <p:cNvPr id="47108" name="Line 4"/>
          <p:cNvSpPr>
            <a:spLocks noChangeShapeType="1"/>
          </p:cNvSpPr>
          <p:nvPr/>
        </p:nvSpPr>
        <p:spPr bwMode="auto">
          <a:xfrm>
            <a:off x="0" y="1371600"/>
            <a:ext cx="9144000" cy="0"/>
          </a:xfrm>
          <a:prstGeom prst="line">
            <a:avLst/>
          </a:prstGeom>
          <a:noFill/>
          <a:ln w="9525">
            <a:solidFill>
              <a:srgbClr val="FF33CC"/>
            </a:solidFill>
            <a:round/>
            <a:headEnd/>
            <a:tailEnd/>
          </a:ln>
        </p:spPr>
        <p:txBody>
          <a:bodyPr/>
          <a:lstStyle/>
          <a:p>
            <a:endParaRPr lang="en-US"/>
          </a:p>
        </p:txBody>
      </p:sp>
    </p:spTree>
    <p:extLst>
      <p:ext uri="{BB962C8B-B14F-4D97-AF65-F5344CB8AC3E}">
        <p14:creationId xmlns:p14="http://schemas.microsoft.com/office/powerpoint/2010/main" val="1693927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826" name="Rectangle 2"/>
          <p:cNvSpPr>
            <a:spLocks noGrp="1" noChangeArrowheads="1"/>
          </p:cNvSpPr>
          <p:nvPr>
            <p:ph type="title" idx="4294967295"/>
          </p:nvPr>
        </p:nvSpPr>
        <p:spPr>
          <a:xfrm>
            <a:off x="0" y="228600"/>
            <a:ext cx="9144000" cy="990600"/>
          </a:xfrm>
        </p:spPr>
        <p:txBody>
          <a:bodyPr/>
          <a:lstStyle/>
          <a:p>
            <a:pPr>
              <a:defRPr/>
            </a:pPr>
            <a:r>
              <a:rPr lang="en-US" b="1" dirty="0">
                <a:solidFill>
                  <a:srgbClr val="FFFF00"/>
                </a:solidFill>
                <a:latin typeface="Times New Roman" pitchFamily="18" charset="0"/>
                <a:cs typeface="Times New Roman" pitchFamily="18" charset="0"/>
              </a:rPr>
              <a:t>Offender Programs</a:t>
            </a:r>
            <a:endParaRPr lang="en-US" b="1" dirty="0">
              <a:solidFill>
                <a:srgbClr val="FFFF00"/>
              </a:solidFill>
              <a:effectLst>
                <a:outerShdw blurRad="38100" dist="38100" dir="2700000" algn="tl">
                  <a:srgbClr val="000000"/>
                </a:outerShdw>
              </a:effectLst>
              <a:latin typeface="Times New Roman" pitchFamily="18" charset="0"/>
              <a:cs typeface="Times New Roman" pitchFamily="18" charset="0"/>
            </a:endParaRPr>
          </a:p>
        </p:txBody>
      </p:sp>
      <p:sp>
        <p:nvSpPr>
          <p:cNvPr id="47107" name="Rectangle 3"/>
          <p:cNvSpPr>
            <a:spLocks noGrp="1" noChangeArrowheads="1"/>
          </p:cNvSpPr>
          <p:nvPr>
            <p:ph type="body" idx="4294967295"/>
          </p:nvPr>
        </p:nvSpPr>
        <p:spPr>
          <a:xfrm>
            <a:off x="685800" y="1600200"/>
            <a:ext cx="8458200" cy="4876800"/>
          </a:xfrm>
          <a:noFill/>
        </p:spPr>
        <p:txBody>
          <a:bodyPr/>
          <a:lstStyle/>
          <a:p>
            <a:pPr>
              <a:buClr>
                <a:srgbClr val="FF00FF"/>
              </a:buClr>
              <a:buFont typeface="Wingdings" pitchFamily="2" charset="2"/>
              <a:buChar char="ü"/>
            </a:pPr>
            <a:r>
              <a:rPr lang="en-US" dirty="0">
                <a:solidFill>
                  <a:srgbClr val="FFFF00"/>
                </a:solidFill>
                <a:effectLst/>
                <a:latin typeface="Times New Roman" pitchFamily="18" charset="0"/>
                <a:cs typeface="Times New Roman" pitchFamily="18" charset="0"/>
              </a:rPr>
              <a:t>Treatment</a:t>
            </a:r>
          </a:p>
          <a:p>
            <a:pPr lvl="1">
              <a:buClr>
                <a:srgbClr val="FF00FF"/>
              </a:buClr>
              <a:buFont typeface="Wingdings" pitchFamily="2" charset="2"/>
              <a:buChar char="ü"/>
            </a:pPr>
            <a:r>
              <a:rPr lang="en-US" dirty="0">
                <a:solidFill>
                  <a:srgbClr val="FFFF00"/>
                </a:solidFill>
                <a:effectLst/>
                <a:latin typeface="Times New Roman" pitchFamily="18" charset="0"/>
                <a:cs typeface="Times New Roman" pitchFamily="18" charset="0"/>
              </a:rPr>
              <a:t>youth psychotherapy (strong evidence)</a:t>
            </a:r>
          </a:p>
          <a:p>
            <a:pPr lvl="1">
              <a:buClr>
                <a:srgbClr val="FF00FF"/>
              </a:buClr>
              <a:buFont typeface="Wingdings" pitchFamily="2" charset="2"/>
              <a:buChar char="ü"/>
            </a:pPr>
            <a:r>
              <a:rPr lang="en-US" dirty="0">
                <a:solidFill>
                  <a:srgbClr val="FFFF00"/>
                </a:solidFill>
                <a:effectLst/>
                <a:latin typeface="Times New Roman" pitchFamily="18" charset="0"/>
                <a:cs typeface="Times New Roman" pitchFamily="18" charset="0"/>
              </a:rPr>
              <a:t>adult psychotherapy (some evidence)</a:t>
            </a:r>
          </a:p>
          <a:p>
            <a:pPr lvl="1">
              <a:buClr>
                <a:srgbClr val="FF00FF"/>
              </a:buClr>
              <a:buFont typeface="Wingdings" pitchFamily="2" charset="2"/>
              <a:buChar char="ü"/>
            </a:pPr>
            <a:r>
              <a:rPr lang="en-US" dirty="0">
                <a:solidFill>
                  <a:srgbClr val="FFFF00"/>
                </a:solidFill>
                <a:effectLst/>
                <a:latin typeface="Times New Roman" pitchFamily="18" charset="0"/>
                <a:cs typeface="Times New Roman" pitchFamily="18" charset="0"/>
              </a:rPr>
              <a:t>drug treatment  (some evidence)</a:t>
            </a:r>
          </a:p>
          <a:p>
            <a:pPr>
              <a:buClr>
                <a:srgbClr val="FF00FF"/>
              </a:buClr>
              <a:buFont typeface="Wingdings" pitchFamily="2" charset="2"/>
              <a:buChar char="ü"/>
            </a:pPr>
            <a:r>
              <a:rPr lang="en-US" dirty="0">
                <a:solidFill>
                  <a:srgbClr val="FFFF00"/>
                </a:solidFill>
                <a:effectLst/>
                <a:latin typeface="Times New Roman" pitchFamily="18" charset="0"/>
                <a:cs typeface="Times New Roman" pitchFamily="18" charset="0"/>
              </a:rPr>
              <a:t>Intensive probation (some evidence)</a:t>
            </a:r>
          </a:p>
          <a:p>
            <a:pPr>
              <a:buClr>
                <a:srgbClr val="FF00FF"/>
              </a:buClr>
              <a:buFont typeface="Wingdings" pitchFamily="2" charset="2"/>
              <a:buChar char="ü"/>
            </a:pPr>
            <a:r>
              <a:rPr lang="en-US" dirty="0">
                <a:solidFill>
                  <a:srgbClr val="FFFF00"/>
                </a:solidFill>
                <a:effectLst/>
                <a:latin typeface="Times New Roman" pitchFamily="18" charset="0"/>
                <a:cs typeface="Times New Roman" pitchFamily="18" charset="0"/>
              </a:rPr>
              <a:t>Sentencing policies (no evidence)</a:t>
            </a:r>
          </a:p>
          <a:p>
            <a:pPr>
              <a:buClr>
                <a:srgbClr val="FF00FF"/>
              </a:buClr>
              <a:buFont typeface="Wingdings" pitchFamily="2" charset="2"/>
              <a:buChar char="ü"/>
            </a:pPr>
            <a:r>
              <a:rPr lang="en-US" dirty="0">
                <a:solidFill>
                  <a:srgbClr val="FFFF00"/>
                </a:solidFill>
                <a:effectLst/>
                <a:latin typeface="Times New Roman" pitchFamily="18" charset="0"/>
                <a:cs typeface="Times New Roman" pitchFamily="18" charset="0"/>
              </a:rPr>
              <a:t>Registries (negative findings)</a:t>
            </a:r>
          </a:p>
        </p:txBody>
      </p:sp>
      <p:sp>
        <p:nvSpPr>
          <p:cNvPr id="47108" name="Line 4"/>
          <p:cNvSpPr>
            <a:spLocks noChangeShapeType="1"/>
          </p:cNvSpPr>
          <p:nvPr/>
        </p:nvSpPr>
        <p:spPr bwMode="auto">
          <a:xfrm>
            <a:off x="0" y="1447800"/>
            <a:ext cx="9144000" cy="0"/>
          </a:xfrm>
          <a:prstGeom prst="line">
            <a:avLst/>
          </a:prstGeom>
          <a:noFill/>
          <a:ln w="9525">
            <a:solidFill>
              <a:srgbClr val="FF33CC"/>
            </a:solidFill>
            <a:round/>
            <a:headEnd/>
            <a:tailEnd/>
          </a:ln>
        </p:spPr>
        <p:txBody>
          <a:bodyPr/>
          <a:lstStyle/>
          <a:p>
            <a:endParaRPr lang="en-US"/>
          </a:p>
        </p:txBody>
      </p:sp>
    </p:spTree>
    <p:extLst>
      <p:ext uri="{BB962C8B-B14F-4D97-AF65-F5344CB8AC3E}">
        <p14:creationId xmlns:p14="http://schemas.microsoft.com/office/powerpoint/2010/main" val="15479834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a:extLst>
              <a:ext uri="{FF2B5EF4-FFF2-40B4-BE49-F238E27FC236}">
                <a16:creationId xmlns:a16="http://schemas.microsoft.com/office/drawing/2014/main" id="{00000000-0008-0000-0000-000002000000}"/>
              </a:ext>
            </a:extLst>
          </p:cNvPr>
          <p:cNvGraphicFramePr>
            <a:graphicFrameLocks/>
          </p:cNvGraphicFramePr>
          <p:nvPr/>
        </p:nvGraphicFramePr>
        <p:xfrm>
          <a:off x="914400" y="990600"/>
          <a:ext cx="7315200" cy="464820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a:extLst>
              <a:ext uri="{FF2B5EF4-FFF2-40B4-BE49-F238E27FC236}">
                <a16:creationId xmlns:a16="http://schemas.microsoft.com/office/drawing/2014/main" id="{D9EEA14B-2790-CB43-BCFC-2050F0613367}"/>
              </a:ext>
            </a:extLst>
          </p:cNvPr>
          <p:cNvSpPr txBox="1"/>
          <p:nvPr/>
        </p:nvSpPr>
        <p:spPr>
          <a:xfrm>
            <a:off x="1447800" y="5867400"/>
            <a:ext cx="6553200" cy="830997"/>
          </a:xfrm>
          <a:prstGeom prst="rect">
            <a:avLst/>
          </a:prstGeom>
          <a:noFill/>
        </p:spPr>
        <p:txBody>
          <a:bodyPr wrap="square" rtlCol="0">
            <a:spAutoFit/>
          </a:bodyPr>
          <a:lstStyle/>
          <a:p>
            <a:r>
              <a:rPr lang="en-US" sz="1600" b="0" dirty="0" err="1"/>
              <a:t>Finkelhor</a:t>
            </a:r>
            <a:r>
              <a:rPr lang="en-US" sz="1600" b="0" dirty="0"/>
              <a:t>, D., Saito, K., &amp; Jones, L. (2019). Updated trends in child maltreatment, 2017. Crimes against Children Research Center </a:t>
            </a:r>
            <a:r>
              <a:rPr lang="en-US" sz="1600" dirty="0">
                <a:hlinkClick r:id="rId4"/>
              </a:rPr>
              <a:t>http://www.unh.edu/ccrc/pdf/Updated%20trends%202017_ks.pdf</a:t>
            </a:r>
            <a:endParaRPr lang="en-US" sz="1600" dirty="0"/>
          </a:p>
        </p:txBody>
      </p:sp>
      <p:sp>
        <p:nvSpPr>
          <p:cNvPr id="5" name="Title 1">
            <a:extLst>
              <a:ext uri="{FF2B5EF4-FFF2-40B4-BE49-F238E27FC236}">
                <a16:creationId xmlns:a16="http://schemas.microsoft.com/office/drawing/2014/main" id="{49EE6C77-B97D-924B-B715-3775756F302E}"/>
              </a:ext>
            </a:extLst>
          </p:cNvPr>
          <p:cNvSpPr txBox="1">
            <a:spLocks/>
          </p:cNvSpPr>
          <p:nvPr/>
        </p:nvSpPr>
        <p:spPr>
          <a:xfrm>
            <a:off x="649514" y="122021"/>
            <a:ext cx="7848600" cy="5334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r>
              <a:rPr lang="en-US" sz="3600" b="0" kern="0" dirty="0">
                <a:solidFill>
                  <a:schemeClr val="tx1"/>
                </a:solidFill>
              </a:rPr>
              <a:t>Sexual Abuse Trend, 1990-2017</a:t>
            </a:r>
          </a:p>
        </p:txBody>
      </p:sp>
    </p:spTree>
    <p:extLst>
      <p:ext uri="{BB962C8B-B14F-4D97-AF65-F5344CB8AC3E}">
        <p14:creationId xmlns:p14="http://schemas.microsoft.com/office/powerpoint/2010/main" val="34255762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826" name="Rectangle 2"/>
          <p:cNvSpPr>
            <a:spLocks noGrp="1" noChangeArrowheads="1"/>
          </p:cNvSpPr>
          <p:nvPr>
            <p:ph type="title" idx="4294967295"/>
          </p:nvPr>
        </p:nvSpPr>
        <p:spPr>
          <a:xfrm>
            <a:off x="0" y="228600"/>
            <a:ext cx="9144000" cy="990600"/>
          </a:xfrm>
        </p:spPr>
        <p:txBody>
          <a:bodyPr/>
          <a:lstStyle/>
          <a:p>
            <a:pPr>
              <a:defRPr/>
            </a:pPr>
            <a:r>
              <a:rPr lang="en-US" sz="4000" b="1" dirty="0">
                <a:solidFill>
                  <a:srgbClr val="FFFF00"/>
                </a:solidFill>
                <a:latin typeface="Times New Roman" pitchFamily="18" charset="0"/>
                <a:cs typeface="Times New Roman" pitchFamily="18" charset="0"/>
              </a:rPr>
              <a:t> Diversity of Dynamics</a:t>
            </a:r>
            <a:endParaRPr lang="en-US" sz="4000" b="1" dirty="0">
              <a:solidFill>
                <a:srgbClr val="FFFF00"/>
              </a:solidFill>
              <a:effectLst>
                <a:outerShdw blurRad="38100" dist="38100" dir="2700000" algn="tl">
                  <a:srgbClr val="000000"/>
                </a:outerShdw>
              </a:effectLst>
              <a:latin typeface="Times New Roman" pitchFamily="18" charset="0"/>
              <a:cs typeface="Times New Roman" pitchFamily="18" charset="0"/>
            </a:endParaRPr>
          </a:p>
        </p:txBody>
      </p:sp>
      <p:sp>
        <p:nvSpPr>
          <p:cNvPr id="29699" name="Rectangle 3"/>
          <p:cNvSpPr>
            <a:spLocks noGrp="1" noChangeArrowheads="1"/>
          </p:cNvSpPr>
          <p:nvPr>
            <p:ph type="body" idx="4294967295"/>
          </p:nvPr>
        </p:nvSpPr>
        <p:spPr>
          <a:xfrm>
            <a:off x="685800" y="1447800"/>
            <a:ext cx="8458200" cy="4876800"/>
          </a:xfrm>
          <a:noFill/>
        </p:spPr>
        <p:txBody>
          <a:bodyPr/>
          <a:lstStyle/>
          <a:p>
            <a:pPr>
              <a:buClr>
                <a:srgbClr val="FF00FF"/>
              </a:buClr>
              <a:buFont typeface="Wingdings" pitchFamily="2" charset="2"/>
              <a:buChar char="ü"/>
            </a:pPr>
            <a:r>
              <a:rPr lang="en-US" dirty="0">
                <a:solidFill>
                  <a:srgbClr val="FFFF00"/>
                </a:solidFill>
                <a:effectLst/>
                <a:latin typeface="Times New Roman" pitchFamily="18" charset="0"/>
                <a:cs typeface="Times New Roman" pitchFamily="18" charset="0"/>
              </a:rPr>
              <a:t>Intra-family sexual abuse </a:t>
            </a:r>
          </a:p>
          <a:p>
            <a:pPr>
              <a:buClr>
                <a:srgbClr val="FF00FF"/>
              </a:buClr>
              <a:buFont typeface="Wingdings" pitchFamily="2" charset="2"/>
              <a:buChar char="ü"/>
            </a:pPr>
            <a:r>
              <a:rPr lang="en-US" dirty="0">
                <a:solidFill>
                  <a:srgbClr val="FFFF00"/>
                </a:solidFill>
                <a:effectLst/>
                <a:latin typeface="Times New Roman" pitchFamily="18" charset="0"/>
                <a:cs typeface="Times New Roman" pitchFamily="18" charset="0"/>
              </a:rPr>
              <a:t>Neighborhood, social network</a:t>
            </a:r>
          </a:p>
          <a:p>
            <a:pPr>
              <a:buClr>
                <a:srgbClr val="FF00FF"/>
              </a:buClr>
              <a:buFont typeface="Wingdings" pitchFamily="2" charset="2"/>
              <a:buChar char="ü"/>
            </a:pPr>
            <a:r>
              <a:rPr lang="en-US" dirty="0">
                <a:solidFill>
                  <a:srgbClr val="FFFF00"/>
                </a:solidFill>
                <a:effectLst/>
                <a:latin typeface="Times New Roman" pitchFamily="18" charset="0"/>
                <a:cs typeface="Times New Roman" pitchFamily="18" charset="0"/>
              </a:rPr>
              <a:t>Adult leader/teacher/mentor/authority</a:t>
            </a:r>
          </a:p>
          <a:p>
            <a:pPr>
              <a:buClr>
                <a:srgbClr val="FF00FF"/>
              </a:buClr>
              <a:buFont typeface="Wingdings" pitchFamily="2" charset="2"/>
              <a:buChar char="ü"/>
            </a:pPr>
            <a:r>
              <a:rPr lang="en-US" dirty="0">
                <a:solidFill>
                  <a:srgbClr val="FFFF00"/>
                </a:solidFill>
                <a:effectLst/>
                <a:latin typeface="Times New Roman" pitchFamily="18" charset="0"/>
                <a:cs typeface="Times New Roman" pitchFamily="18" charset="0"/>
              </a:rPr>
              <a:t>Older youth victimizing younger child </a:t>
            </a:r>
          </a:p>
          <a:p>
            <a:pPr>
              <a:buClr>
                <a:srgbClr val="FF00FF"/>
              </a:buClr>
              <a:buFont typeface="Wingdings" pitchFamily="2" charset="2"/>
              <a:buChar char="ü"/>
            </a:pPr>
            <a:r>
              <a:rPr lang="en-US" dirty="0">
                <a:solidFill>
                  <a:srgbClr val="FFFF00"/>
                </a:solidFill>
                <a:effectLst/>
                <a:latin typeface="Times New Roman" pitchFamily="18" charset="0"/>
                <a:cs typeface="Times New Roman" pitchFamily="18" charset="0"/>
              </a:rPr>
              <a:t>Peers </a:t>
            </a:r>
          </a:p>
          <a:p>
            <a:pPr>
              <a:buClr>
                <a:srgbClr val="FF00FF"/>
              </a:buClr>
              <a:buFont typeface="Wingdings" pitchFamily="2" charset="2"/>
              <a:buChar char="ü"/>
            </a:pPr>
            <a:r>
              <a:rPr lang="en-US" dirty="0">
                <a:solidFill>
                  <a:srgbClr val="FFFF00"/>
                </a:solidFill>
                <a:effectLst/>
                <a:latin typeface="Times New Roman" pitchFamily="18" charset="0"/>
                <a:cs typeface="Times New Roman" pitchFamily="18" charset="0"/>
              </a:rPr>
              <a:t>Statutory victim/compliant victim</a:t>
            </a:r>
          </a:p>
          <a:p>
            <a:pPr>
              <a:buClr>
                <a:srgbClr val="FF00FF"/>
              </a:buClr>
              <a:buFont typeface="Wingdings" pitchFamily="2" charset="2"/>
              <a:buChar char="ü"/>
            </a:pPr>
            <a:r>
              <a:rPr lang="en-US" dirty="0">
                <a:solidFill>
                  <a:srgbClr val="FFFF00"/>
                </a:solidFill>
                <a:effectLst/>
                <a:latin typeface="Times New Roman" pitchFamily="18" charset="0"/>
                <a:cs typeface="Times New Roman" pitchFamily="18" charset="0"/>
              </a:rPr>
              <a:t>Commercial sexual exploitation</a:t>
            </a:r>
          </a:p>
          <a:p>
            <a:pPr>
              <a:buClr>
                <a:srgbClr val="FF00FF"/>
              </a:buClr>
              <a:buFont typeface="Wingdings" pitchFamily="2" charset="2"/>
              <a:buChar char="ü"/>
            </a:pPr>
            <a:r>
              <a:rPr lang="en-US" dirty="0">
                <a:solidFill>
                  <a:srgbClr val="FFFF00"/>
                </a:solidFill>
                <a:effectLst/>
                <a:latin typeface="Times New Roman" pitchFamily="18" charset="0"/>
                <a:cs typeface="Times New Roman" pitchFamily="18" charset="0"/>
              </a:rPr>
              <a:t>Internet mediated</a:t>
            </a:r>
          </a:p>
          <a:p>
            <a:pPr>
              <a:buClr>
                <a:srgbClr val="FF00FF"/>
              </a:buClr>
              <a:buFont typeface="Wingdings" pitchFamily="2" charset="2"/>
              <a:buChar char="ü"/>
            </a:pPr>
            <a:endParaRPr lang="en-US" dirty="0">
              <a:solidFill>
                <a:srgbClr val="FF00FF"/>
              </a:solidFill>
              <a:effectLst/>
              <a:latin typeface="Times New Roman" pitchFamily="18" charset="0"/>
              <a:cs typeface="Times New Roman" pitchFamily="18" charset="0"/>
            </a:endParaRPr>
          </a:p>
        </p:txBody>
      </p:sp>
      <p:sp>
        <p:nvSpPr>
          <p:cNvPr id="29700" name="Line 4"/>
          <p:cNvSpPr>
            <a:spLocks noChangeShapeType="1"/>
          </p:cNvSpPr>
          <p:nvPr/>
        </p:nvSpPr>
        <p:spPr bwMode="auto">
          <a:xfrm>
            <a:off x="0" y="1219200"/>
            <a:ext cx="9144000" cy="0"/>
          </a:xfrm>
          <a:prstGeom prst="line">
            <a:avLst/>
          </a:prstGeom>
          <a:noFill/>
          <a:ln w="9525">
            <a:solidFill>
              <a:srgbClr val="FF33CC"/>
            </a:solidFill>
            <a:round/>
            <a:headEnd/>
            <a:tailEnd/>
          </a:ln>
        </p:spPr>
        <p:txBody>
          <a:bodyPr/>
          <a:lstStyle/>
          <a:p>
            <a:endParaRPr lang="en-US"/>
          </a:p>
        </p:txBody>
      </p:sp>
    </p:spTree>
    <p:extLst>
      <p:ext uri="{BB962C8B-B14F-4D97-AF65-F5344CB8AC3E}">
        <p14:creationId xmlns:p14="http://schemas.microsoft.com/office/powerpoint/2010/main" val="9273768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228600" y="1411980"/>
            <a:ext cx="4829176" cy="2827890"/>
          </a:xfrm>
          <a:prstGeom prst="rect">
            <a:avLst/>
          </a:prstGeom>
        </p:spPr>
      </p:pic>
      <p:grpSp>
        <p:nvGrpSpPr>
          <p:cNvPr id="15" name="Group 14"/>
          <p:cNvGrpSpPr/>
          <p:nvPr/>
        </p:nvGrpSpPr>
        <p:grpSpPr>
          <a:xfrm>
            <a:off x="4267200" y="4191000"/>
            <a:ext cx="4954123" cy="2628900"/>
            <a:chOff x="3581400" y="3301994"/>
            <a:chExt cx="5639923" cy="3517906"/>
          </a:xfrm>
        </p:grpSpPr>
        <p:pic>
          <p:nvPicPr>
            <p:cNvPr id="8" name="Picture 7"/>
            <p:cNvPicPr>
              <a:picLocks noChangeAspect="1"/>
            </p:cNvPicPr>
            <p:nvPr/>
          </p:nvPicPr>
          <p:blipFill rotWithShape="1">
            <a:blip r:embed="rId4"/>
            <a:srcRect l="1481" t="26559" r="-1481" b="-703"/>
            <a:stretch/>
          </p:blipFill>
          <p:spPr>
            <a:xfrm>
              <a:off x="3581400" y="3871424"/>
              <a:ext cx="5639923" cy="2948476"/>
            </a:xfrm>
            <a:prstGeom prst="rect">
              <a:avLst/>
            </a:prstGeom>
          </p:spPr>
        </p:pic>
        <p:pic>
          <p:nvPicPr>
            <p:cNvPr id="14" name="Picture 13"/>
            <p:cNvPicPr>
              <a:picLocks noChangeAspect="1"/>
            </p:cNvPicPr>
            <p:nvPr/>
          </p:nvPicPr>
          <p:blipFill>
            <a:blip r:embed="rId5"/>
            <a:stretch>
              <a:fillRect/>
            </a:stretch>
          </p:blipFill>
          <p:spPr>
            <a:xfrm>
              <a:off x="3581400" y="3301994"/>
              <a:ext cx="5562600" cy="937939"/>
            </a:xfrm>
            <a:prstGeom prst="rect">
              <a:avLst/>
            </a:prstGeom>
          </p:spPr>
        </p:pic>
      </p:grpSp>
      <p:sp>
        <p:nvSpPr>
          <p:cNvPr id="10" name="TextBox 9">
            <a:extLst>
              <a:ext uri="{FF2B5EF4-FFF2-40B4-BE49-F238E27FC236}">
                <a16:creationId xmlns:a16="http://schemas.microsoft.com/office/drawing/2014/main" id="{2C384D01-5A0D-8444-BC3E-8F32874895AA}"/>
              </a:ext>
            </a:extLst>
          </p:cNvPr>
          <p:cNvSpPr txBox="1"/>
          <p:nvPr/>
        </p:nvSpPr>
        <p:spPr>
          <a:xfrm>
            <a:off x="6019800" y="1570516"/>
            <a:ext cx="2667001" cy="1384995"/>
          </a:xfrm>
          <a:prstGeom prst="rect">
            <a:avLst/>
          </a:prstGeom>
          <a:noFill/>
        </p:spPr>
        <p:txBody>
          <a:bodyPr wrap="square" rtlCol="0">
            <a:spAutoFit/>
          </a:bodyPr>
          <a:lstStyle/>
          <a:p>
            <a:endParaRPr lang="en-US" sz="1600" dirty="0"/>
          </a:p>
          <a:p>
            <a:pPr algn="ctr"/>
            <a:r>
              <a:rPr lang="en-US" sz="2800" dirty="0"/>
              <a:t>6</a:t>
            </a:r>
            <a:r>
              <a:rPr lang="en-US" sz="2800" baseline="30000" dirty="0"/>
              <a:t>th</a:t>
            </a:r>
            <a:r>
              <a:rPr lang="en-US" sz="2800" dirty="0"/>
              <a:t> ,9</a:t>
            </a:r>
            <a:r>
              <a:rPr lang="en-US" sz="2800" baseline="30000" dirty="0"/>
              <a:t>th</a:t>
            </a:r>
            <a:r>
              <a:rPr lang="en-US" sz="2800" dirty="0"/>
              <a:t> 12</a:t>
            </a:r>
            <a:r>
              <a:rPr lang="en-US" sz="2800" baseline="30000" dirty="0"/>
              <a:t>th graders</a:t>
            </a:r>
            <a:r>
              <a:rPr lang="en-US" sz="2800" dirty="0"/>
              <a:t> </a:t>
            </a:r>
          </a:p>
          <a:p>
            <a:pPr algn="ctr"/>
            <a:r>
              <a:rPr lang="en-US" sz="2000" dirty="0"/>
              <a:t>Minnesota Student Survey</a:t>
            </a:r>
          </a:p>
        </p:txBody>
      </p:sp>
      <p:sp>
        <p:nvSpPr>
          <p:cNvPr id="11" name="Title 1">
            <a:extLst>
              <a:ext uri="{FF2B5EF4-FFF2-40B4-BE49-F238E27FC236}">
                <a16:creationId xmlns:a16="http://schemas.microsoft.com/office/drawing/2014/main" id="{0D94AA02-4943-594E-B11E-DF17D99F0FCB}"/>
              </a:ext>
            </a:extLst>
          </p:cNvPr>
          <p:cNvSpPr txBox="1">
            <a:spLocks/>
          </p:cNvSpPr>
          <p:nvPr/>
        </p:nvSpPr>
        <p:spPr>
          <a:xfrm>
            <a:off x="649514" y="122021"/>
            <a:ext cx="7848600" cy="5334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r>
              <a:rPr lang="en-US" sz="3600" b="0" kern="0" dirty="0">
                <a:solidFill>
                  <a:schemeClr val="tx1"/>
                </a:solidFill>
              </a:rPr>
              <a:t>Sexual </a:t>
            </a:r>
            <a:r>
              <a:rPr lang="en-US" sz="3600" kern="0" dirty="0">
                <a:solidFill>
                  <a:schemeClr val="tx1"/>
                </a:solidFill>
              </a:rPr>
              <a:t>A</a:t>
            </a:r>
            <a:r>
              <a:rPr lang="en-US" sz="3600" b="0" kern="0" dirty="0">
                <a:solidFill>
                  <a:schemeClr val="tx1"/>
                </a:solidFill>
              </a:rPr>
              <a:t>buse Trend, 1992-2016</a:t>
            </a:r>
          </a:p>
        </p:txBody>
      </p:sp>
      <p:sp>
        <p:nvSpPr>
          <p:cNvPr id="3" name="TextBox 2">
            <a:extLst>
              <a:ext uri="{FF2B5EF4-FFF2-40B4-BE49-F238E27FC236}">
                <a16:creationId xmlns:a16="http://schemas.microsoft.com/office/drawing/2014/main" id="{DF49DA41-45DD-954C-80A9-D789C2274B9D}"/>
              </a:ext>
            </a:extLst>
          </p:cNvPr>
          <p:cNvSpPr txBox="1"/>
          <p:nvPr/>
        </p:nvSpPr>
        <p:spPr>
          <a:xfrm>
            <a:off x="3276600" y="2057400"/>
            <a:ext cx="1295400" cy="369332"/>
          </a:xfrm>
          <a:prstGeom prst="rect">
            <a:avLst/>
          </a:prstGeom>
          <a:noFill/>
        </p:spPr>
        <p:txBody>
          <a:bodyPr wrap="square" rtlCol="0">
            <a:spAutoFit/>
          </a:bodyPr>
          <a:lstStyle/>
          <a:p>
            <a:r>
              <a:rPr lang="en-US" sz="1800" dirty="0">
                <a:solidFill>
                  <a:schemeClr val="bg1">
                    <a:lumMod val="40000"/>
                    <a:lumOff val="60000"/>
                  </a:schemeClr>
                </a:solidFill>
              </a:rPr>
              <a:t>Down 56%</a:t>
            </a:r>
          </a:p>
        </p:txBody>
      </p:sp>
      <p:sp>
        <p:nvSpPr>
          <p:cNvPr id="12" name="TextBox 11">
            <a:extLst>
              <a:ext uri="{FF2B5EF4-FFF2-40B4-BE49-F238E27FC236}">
                <a16:creationId xmlns:a16="http://schemas.microsoft.com/office/drawing/2014/main" id="{DE608DE9-8F42-AE4A-AFB1-842A664DB021}"/>
              </a:ext>
            </a:extLst>
          </p:cNvPr>
          <p:cNvSpPr txBox="1"/>
          <p:nvPr/>
        </p:nvSpPr>
        <p:spPr>
          <a:xfrm>
            <a:off x="7391401" y="4891914"/>
            <a:ext cx="1295400" cy="369332"/>
          </a:xfrm>
          <a:prstGeom prst="rect">
            <a:avLst/>
          </a:prstGeom>
          <a:noFill/>
        </p:spPr>
        <p:txBody>
          <a:bodyPr wrap="square" rtlCol="0">
            <a:spAutoFit/>
          </a:bodyPr>
          <a:lstStyle/>
          <a:p>
            <a:r>
              <a:rPr lang="en-US" sz="1800" dirty="0">
                <a:solidFill>
                  <a:schemeClr val="bg1">
                    <a:lumMod val="40000"/>
                    <a:lumOff val="60000"/>
                  </a:schemeClr>
                </a:solidFill>
              </a:rPr>
              <a:t>Down 45%</a:t>
            </a:r>
          </a:p>
        </p:txBody>
      </p:sp>
    </p:spTree>
    <p:extLst>
      <p:ext uri="{BB962C8B-B14F-4D97-AF65-F5344CB8AC3E}">
        <p14:creationId xmlns:p14="http://schemas.microsoft.com/office/powerpoint/2010/main" val="33265046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1"/>
          <p:cNvSpPr>
            <a:spLocks noChangeArrowheads="1"/>
          </p:cNvSpPr>
          <p:nvPr/>
        </p:nvSpPr>
        <p:spPr bwMode="auto">
          <a:xfrm>
            <a:off x="0" y="2362200"/>
            <a:ext cx="9144000" cy="708025"/>
          </a:xfrm>
          <a:prstGeom prst="rect">
            <a:avLst/>
          </a:prstGeom>
          <a:noFill/>
          <a:ln w="9525">
            <a:noFill/>
            <a:miter lim="800000"/>
            <a:headEnd/>
            <a:tailEnd/>
          </a:ln>
        </p:spPr>
        <p:txBody>
          <a:bodyPr>
            <a:spAutoFit/>
          </a:bodyPr>
          <a:lstStyle/>
          <a:p>
            <a:pPr algn="just"/>
            <a:r>
              <a:rPr lang="en-US" sz="2000" dirty="0">
                <a:latin typeface="Times New Roman" pitchFamily="18" charset="0"/>
                <a:cs typeface="Times New Roman" pitchFamily="18" charset="0"/>
              </a:rPr>
              <a:t>Finkelhor, D. &amp; Jones, L.M. (2006). Why have child maltreatment and child victimization declined? </a:t>
            </a:r>
            <a:r>
              <a:rPr lang="en-US" sz="2000" b="1" i="1" dirty="0">
                <a:latin typeface="Times New Roman" pitchFamily="18" charset="0"/>
                <a:cs typeface="Times New Roman" pitchFamily="18" charset="0"/>
              </a:rPr>
              <a:t>Journal of Social Issues</a:t>
            </a:r>
            <a:r>
              <a:rPr lang="en-US" sz="2000" i="1" dirty="0">
                <a:latin typeface="Times New Roman" pitchFamily="18" charset="0"/>
                <a:cs typeface="Times New Roman" pitchFamily="18" charset="0"/>
              </a:rPr>
              <a:t>, 62(4): 685-716. </a:t>
            </a:r>
          </a:p>
        </p:txBody>
      </p:sp>
      <p:sp>
        <p:nvSpPr>
          <p:cNvPr id="55301" name="Rectangle 4"/>
          <p:cNvSpPr>
            <a:spLocks noChangeArrowheads="1"/>
          </p:cNvSpPr>
          <p:nvPr/>
        </p:nvSpPr>
        <p:spPr bwMode="auto">
          <a:xfrm>
            <a:off x="0" y="1219200"/>
            <a:ext cx="9144000" cy="707886"/>
          </a:xfrm>
          <a:prstGeom prst="rect">
            <a:avLst/>
          </a:prstGeom>
          <a:noFill/>
          <a:ln w="9525">
            <a:noFill/>
            <a:miter lim="800000"/>
            <a:headEnd/>
            <a:tailEnd/>
          </a:ln>
        </p:spPr>
        <p:txBody>
          <a:bodyPr>
            <a:spAutoFit/>
          </a:bodyPr>
          <a:lstStyle/>
          <a:p>
            <a:pPr algn="just"/>
            <a:r>
              <a:rPr lang="en-US" sz="2000" dirty="0">
                <a:latin typeface="Times New Roman" pitchFamily="18" charset="0"/>
                <a:cs typeface="Times New Roman" pitchFamily="18" charset="0"/>
              </a:rPr>
              <a:t>Finkelhor, D.(2009).</a:t>
            </a:r>
            <a:r>
              <a:rPr lang="en-US" sz="2000" dirty="0">
                <a:latin typeface="Times New Roman" pitchFamily="18" charset="0"/>
                <a:cs typeface="Times New Roman" pitchFamily="18" charset="0"/>
                <a:hlinkClick r:id="rId2"/>
              </a:rPr>
              <a:t> The Prevention of Childhood Sexual Abuse</a:t>
            </a:r>
            <a:r>
              <a:rPr lang="en-US" sz="2000" dirty="0">
                <a:latin typeface="Times New Roman" pitchFamily="18" charset="0"/>
                <a:cs typeface="Times New Roman" pitchFamily="18" charset="0"/>
              </a:rPr>
              <a:t>. </a:t>
            </a:r>
            <a:r>
              <a:rPr lang="en-US" sz="2000" i="1" dirty="0">
                <a:latin typeface="Times New Roman" pitchFamily="18" charset="0"/>
                <a:cs typeface="Times New Roman" pitchFamily="18" charset="0"/>
              </a:rPr>
              <a:t>The Future of Children, 19</a:t>
            </a:r>
            <a:r>
              <a:rPr lang="en-US" sz="2000" dirty="0">
                <a:latin typeface="Times New Roman" pitchFamily="18" charset="0"/>
                <a:cs typeface="Times New Roman" pitchFamily="18" charset="0"/>
              </a:rPr>
              <a:t>(2): 169-194. </a:t>
            </a:r>
            <a:endParaRPr lang="en-US" sz="2000" i="1" dirty="0">
              <a:latin typeface="Times New Roman" pitchFamily="18" charset="0"/>
              <a:cs typeface="Times New Roman" pitchFamily="18" charset="0"/>
            </a:endParaRPr>
          </a:p>
        </p:txBody>
      </p:sp>
      <p:sp>
        <p:nvSpPr>
          <p:cNvPr id="6" name="Title 5"/>
          <p:cNvSpPr>
            <a:spLocks noGrp="1"/>
          </p:cNvSpPr>
          <p:nvPr>
            <p:ph type="title"/>
          </p:nvPr>
        </p:nvSpPr>
        <p:spPr>
          <a:xfrm>
            <a:off x="0" y="152400"/>
            <a:ext cx="9144000" cy="1143000"/>
          </a:xfrm>
        </p:spPr>
        <p:txBody>
          <a:bodyPr/>
          <a:lstStyle/>
          <a:p>
            <a:pPr>
              <a:defRPr/>
            </a:pPr>
            <a:r>
              <a:rPr lang="en-US" sz="3600" b="1" dirty="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Resources</a:t>
            </a:r>
          </a:p>
        </p:txBody>
      </p:sp>
      <p:sp>
        <p:nvSpPr>
          <p:cNvPr id="55303" name="TextBox 6"/>
          <p:cNvSpPr txBox="1">
            <a:spLocks noChangeArrowheads="1"/>
          </p:cNvSpPr>
          <p:nvPr/>
        </p:nvSpPr>
        <p:spPr bwMode="auto">
          <a:xfrm>
            <a:off x="1828800" y="5029200"/>
            <a:ext cx="6172200" cy="1569660"/>
          </a:xfrm>
          <a:prstGeom prst="rect">
            <a:avLst/>
          </a:prstGeom>
          <a:noFill/>
          <a:ln w="9525">
            <a:noFill/>
            <a:miter lim="800000"/>
            <a:headEnd/>
            <a:tailEnd/>
          </a:ln>
        </p:spPr>
        <p:txBody>
          <a:bodyPr wrap="square">
            <a:spAutoFit/>
          </a:bodyPr>
          <a:lstStyle/>
          <a:p>
            <a:pPr algn="ctr"/>
            <a:r>
              <a:rPr lang="en-US" sz="3200" dirty="0">
                <a:latin typeface="Times New Roman" pitchFamily="18" charset="0"/>
                <a:cs typeface="Times New Roman" pitchFamily="18" charset="0"/>
                <a:hlinkClick r:id="rId3"/>
              </a:rPr>
              <a:t>David.finkelhor@unh.edu</a:t>
            </a:r>
          </a:p>
          <a:p>
            <a:pPr algn="ctr"/>
            <a:endParaRPr lang="en-US" sz="3200" dirty="0">
              <a:latin typeface="Times New Roman" pitchFamily="18" charset="0"/>
              <a:cs typeface="Times New Roman" pitchFamily="18" charset="0"/>
              <a:hlinkClick r:id="rId3"/>
            </a:endParaRPr>
          </a:p>
          <a:p>
            <a:pPr algn="ctr"/>
            <a:r>
              <a:rPr lang="en-US" sz="3200" dirty="0">
                <a:latin typeface="Times New Roman" pitchFamily="18" charset="0"/>
                <a:cs typeface="Times New Roman" pitchFamily="18" charset="0"/>
                <a:hlinkClick r:id="rId3"/>
              </a:rPr>
              <a:t>www.unh.edu/ccrc</a:t>
            </a:r>
            <a:endParaRPr lang="en-US" sz="3200" dirty="0">
              <a:latin typeface="Times New Roman" pitchFamily="18" charset="0"/>
              <a:cs typeface="Times New Roman" pitchFamily="18" charset="0"/>
            </a:endParaRPr>
          </a:p>
        </p:txBody>
      </p:sp>
      <p:sp>
        <p:nvSpPr>
          <p:cNvPr id="11" name="Line 4"/>
          <p:cNvSpPr>
            <a:spLocks noChangeShapeType="1"/>
          </p:cNvSpPr>
          <p:nvPr/>
        </p:nvSpPr>
        <p:spPr bwMode="auto">
          <a:xfrm>
            <a:off x="0" y="1219200"/>
            <a:ext cx="9144000" cy="0"/>
          </a:xfrm>
          <a:prstGeom prst="line">
            <a:avLst/>
          </a:prstGeom>
          <a:noFill/>
          <a:ln w="9525">
            <a:solidFill>
              <a:srgbClr val="FF33CC"/>
            </a:solidFill>
            <a:round/>
            <a:headEnd/>
            <a:tailEnd/>
          </a:ln>
        </p:spPr>
        <p:txBody>
          <a:bodyPr/>
          <a:lstStyle/>
          <a:p>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322" name="Picture 2" descr="CV Book Cover_smudge.jpg"/>
          <p:cNvPicPr>
            <a:picLocks noChangeAspect="1"/>
          </p:cNvPicPr>
          <p:nvPr/>
        </p:nvPicPr>
        <p:blipFill>
          <a:blip r:embed="rId2" cstate="print"/>
          <a:srcRect/>
          <a:stretch>
            <a:fillRect/>
          </a:stretch>
        </p:blipFill>
        <p:spPr bwMode="auto">
          <a:xfrm>
            <a:off x="762000" y="1295400"/>
            <a:ext cx="3230563" cy="4876800"/>
          </a:xfrm>
          <a:prstGeom prst="rect">
            <a:avLst/>
          </a:prstGeom>
          <a:noFill/>
          <a:ln w="9525">
            <a:noFill/>
            <a:miter lim="800000"/>
            <a:headEnd/>
            <a:tailEnd/>
          </a:ln>
        </p:spPr>
      </p:pic>
      <p:sp>
        <p:nvSpPr>
          <p:cNvPr id="56323" name="TextBox 4"/>
          <p:cNvSpPr txBox="1">
            <a:spLocks noChangeArrowheads="1"/>
          </p:cNvSpPr>
          <p:nvPr/>
        </p:nvSpPr>
        <p:spPr bwMode="auto">
          <a:xfrm>
            <a:off x="2743200" y="228600"/>
            <a:ext cx="6096000" cy="1016000"/>
          </a:xfrm>
          <a:prstGeom prst="rect">
            <a:avLst/>
          </a:prstGeom>
          <a:noFill/>
          <a:ln w="9525">
            <a:noFill/>
            <a:miter lim="800000"/>
            <a:headEnd/>
            <a:tailEnd/>
          </a:ln>
        </p:spPr>
        <p:txBody>
          <a:bodyPr>
            <a:spAutoFit/>
          </a:bodyPr>
          <a:lstStyle/>
          <a:p>
            <a:r>
              <a:rPr lang="en-US" sz="2000" b="1" dirty="0">
                <a:latin typeface="Times New Roman" pitchFamily="18" charset="0"/>
                <a:cs typeface="Times New Roman" pitchFamily="18" charset="0"/>
              </a:rPr>
              <a:t>Finkelhor, D. (2008). </a:t>
            </a:r>
            <a:r>
              <a:rPr lang="en-US" sz="2000" b="1" i="1" dirty="0">
                <a:latin typeface="Times New Roman" pitchFamily="18" charset="0"/>
                <a:cs typeface="Times New Roman" pitchFamily="18" charset="0"/>
              </a:rPr>
              <a:t>Childhood victimization: Violence, Crime, and Abuse in the Lives of Young People</a:t>
            </a:r>
            <a:r>
              <a:rPr lang="en-US" sz="2000" b="1" dirty="0">
                <a:latin typeface="Times New Roman" pitchFamily="18" charset="0"/>
                <a:cs typeface="Times New Roman" pitchFamily="18" charset="0"/>
              </a:rPr>
              <a:t>.  New York:  Oxford University Press.</a:t>
            </a:r>
          </a:p>
        </p:txBody>
      </p:sp>
      <p:grpSp>
        <p:nvGrpSpPr>
          <p:cNvPr id="2" name="Group 9"/>
          <p:cNvGrpSpPr>
            <a:grpSpLocks/>
          </p:cNvGrpSpPr>
          <p:nvPr/>
        </p:nvGrpSpPr>
        <p:grpSpPr bwMode="auto">
          <a:xfrm>
            <a:off x="4572000" y="1371600"/>
            <a:ext cx="3886200" cy="4648200"/>
            <a:chOff x="4876800" y="1219200"/>
            <a:chExt cx="3276600" cy="3829050"/>
          </a:xfrm>
        </p:grpSpPr>
        <p:pic>
          <p:nvPicPr>
            <p:cNvPr id="56328" name="Picture 2"/>
            <p:cNvPicPr>
              <a:picLocks noChangeAspect="1" noChangeArrowheads="1"/>
            </p:cNvPicPr>
            <p:nvPr/>
          </p:nvPicPr>
          <p:blipFill>
            <a:blip r:embed="rId3" cstate="print"/>
            <a:srcRect/>
            <a:stretch>
              <a:fillRect/>
            </a:stretch>
          </p:blipFill>
          <p:spPr bwMode="auto">
            <a:xfrm>
              <a:off x="4876800" y="1219200"/>
              <a:ext cx="3276600" cy="3324225"/>
            </a:xfrm>
            <a:prstGeom prst="rect">
              <a:avLst/>
            </a:prstGeom>
            <a:noFill/>
            <a:ln w="9525">
              <a:noFill/>
              <a:miter lim="800000"/>
              <a:headEnd/>
              <a:tailEnd/>
            </a:ln>
          </p:spPr>
        </p:pic>
        <p:pic>
          <p:nvPicPr>
            <p:cNvPr id="56329" name="Picture 4"/>
            <p:cNvPicPr>
              <a:picLocks noChangeAspect="1" noChangeArrowheads="1"/>
            </p:cNvPicPr>
            <p:nvPr/>
          </p:nvPicPr>
          <p:blipFill>
            <a:blip r:embed="rId4" cstate="print"/>
            <a:srcRect/>
            <a:stretch>
              <a:fillRect/>
            </a:stretch>
          </p:blipFill>
          <p:spPr bwMode="auto">
            <a:xfrm>
              <a:off x="4876800" y="4419600"/>
              <a:ext cx="3276600" cy="628650"/>
            </a:xfrm>
            <a:prstGeom prst="rect">
              <a:avLst/>
            </a:prstGeom>
            <a:noFill/>
            <a:ln w="9525">
              <a:noFill/>
              <a:miter lim="800000"/>
              <a:headEnd/>
              <a:tailEnd/>
            </a:ln>
          </p:spPr>
        </p:pic>
      </p:grpSp>
      <p:sp>
        <p:nvSpPr>
          <p:cNvPr id="56325" name="TextBox 10"/>
          <p:cNvSpPr txBox="1">
            <a:spLocks noChangeArrowheads="1"/>
          </p:cNvSpPr>
          <p:nvPr/>
        </p:nvSpPr>
        <p:spPr bwMode="auto">
          <a:xfrm>
            <a:off x="0" y="6248400"/>
            <a:ext cx="9144000" cy="400110"/>
          </a:xfrm>
          <a:prstGeom prst="rect">
            <a:avLst/>
          </a:prstGeom>
          <a:noFill/>
          <a:ln w="9525">
            <a:noFill/>
            <a:miter lim="800000"/>
            <a:headEnd/>
            <a:tailEnd/>
          </a:ln>
        </p:spPr>
        <p:txBody>
          <a:bodyPr>
            <a:spAutoFit/>
          </a:bodyPr>
          <a:lstStyle/>
          <a:p>
            <a:pPr algn="ctr"/>
            <a:r>
              <a:rPr lang="en-US" sz="2000" b="1" dirty="0">
                <a:latin typeface="Times New Roman" pitchFamily="18" charset="0"/>
                <a:cs typeface="Times New Roman" pitchFamily="18" charset="0"/>
              </a:rPr>
              <a:t>Daniel Schneider Child Welfare Book of the Year Award</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826" name="Rectangle 2"/>
          <p:cNvSpPr>
            <a:spLocks noGrp="1" noChangeArrowheads="1"/>
          </p:cNvSpPr>
          <p:nvPr>
            <p:ph type="title" idx="4294967295"/>
          </p:nvPr>
        </p:nvSpPr>
        <p:spPr>
          <a:xfrm>
            <a:off x="0" y="228600"/>
            <a:ext cx="9144000" cy="990600"/>
          </a:xfrm>
        </p:spPr>
        <p:txBody>
          <a:bodyPr/>
          <a:lstStyle/>
          <a:p>
            <a:pPr>
              <a:defRPr/>
            </a:pPr>
            <a:r>
              <a:rPr lang="en-US" b="1" dirty="0">
                <a:solidFill>
                  <a:srgbClr val="FFFF00"/>
                </a:solidFill>
                <a:latin typeface="Times New Roman" pitchFamily="18" charset="0"/>
                <a:cs typeface="Times New Roman" pitchFamily="18" charset="0"/>
              </a:rPr>
              <a:t>Diversity of Offenders</a:t>
            </a:r>
            <a:endParaRPr lang="en-US" b="1" dirty="0">
              <a:solidFill>
                <a:srgbClr val="FFFF00"/>
              </a:solidFill>
              <a:effectLst>
                <a:outerShdw blurRad="38100" dist="38100" dir="2700000" algn="tl">
                  <a:srgbClr val="000000"/>
                </a:outerShdw>
              </a:effectLst>
              <a:latin typeface="Times New Roman" pitchFamily="18" charset="0"/>
              <a:cs typeface="Times New Roman" pitchFamily="18" charset="0"/>
            </a:endParaRPr>
          </a:p>
        </p:txBody>
      </p:sp>
      <p:sp>
        <p:nvSpPr>
          <p:cNvPr id="47107" name="Rectangle 3"/>
          <p:cNvSpPr>
            <a:spLocks noGrp="1" noChangeArrowheads="1"/>
          </p:cNvSpPr>
          <p:nvPr>
            <p:ph type="body" idx="4294967295"/>
          </p:nvPr>
        </p:nvSpPr>
        <p:spPr>
          <a:xfrm>
            <a:off x="685800" y="1600200"/>
            <a:ext cx="8458200" cy="4876800"/>
          </a:xfrm>
          <a:noFill/>
        </p:spPr>
        <p:txBody>
          <a:bodyPr/>
          <a:lstStyle/>
          <a:p>
            <a:pPr>
              <a:buClr>
                <a:srgbClr val="FF00FF"/>
              </a:buClr>
              <a:buFont typeface="Wingdings" pitchFamily="2" charset="2"/>
              <a:buChar char="ü"/>
            </a:pPr>
            <a:endParaRPr lang="en-US" dirty="0">
              <a:solidFill>
                <a:srgbClr val="FF0000"/>
              </a:solidFill>
              <a:effectLst/>
              <a:latin typeface="Times New Roman" pitchFamily="18" charset="0"/>
              <a:cs typeface="Times New Roman" pitchFamily="18" charset="0"/>
            </a:endParaRPr>
          </a:p>
          <a:p>
            <a:pPr>
              <a:buClr>
                <a:srgbClr val="FF00FF"/>
              </a:buClr>
              <a:buFont typeface="Wingdings" pitchFamily="2" charset="2"/>
              <a:buChar char="ü"/>
            </a:pPr>
            <a:r>
              <a:rPr lang="en-US" dirty="0">
                <a:solidFill>
                  <a:srgbClr val="FF0000"/>
                </a:solidFill>
                <a:effectLst/>
                <a:latin typeface="Times New Roman" pitchFamily="18" charset="0"/>
                <a:cs typeface="Times New Roman" pitchFamily="18" charset="0"/>
              </a:rPr>
              <a:t>Youth offenders comprise large part of CSA</a:t>
            </a:r>
          </a:p>
          <a:p>
            <a:pPr>
              <a:buClr>
                <a:srgbClr val="FF00FF"/>
              </a:buClr>
              <a:buFont typeface="Wingdings" pitchFamily="2" charset="2"/>
              <a:buChar char="ü"/>
            </a:pPr>
            <a:endParaRPr lang="en-US" dirty="0">
              <a:solidFill>
                <a:srgbClr val="FFFF00"/>
              </a:solidFill>
              <a:effectLst/>
              <a:latin typeface="Times New Roman" pitchFamily="18" charset="0"/>
              <a:cs typeface="Times New Roman" pitchFamily="18" charset="0"/>
            </a:endParaRPr>
          </a:p>
          <a:p>
            <a:pPr>
              <a:buClr>
                <a:srgbClr val="FF00FF"/>
              </a:buClr>
              <a:buFont typeface="Wingdings" pitchFamily="2" charset="2"/>
              <a:buChar char="ü"/>
            </a:pPr>
            <a:endParaRPr lang="en-US" dirty="0">
              <a:solidFill>
                <a:srgbClr val="FFFF00"/>
              </a:solidFill>
              <a:effectLst/>
              <a:latin typeface="Times New Roman" pitchFamily="18" charset="0"/>
              <a:cs typeface="Times New Roman" pitchFamily="18" charset="0"/>
            </a:endParaRPr>
          </a:p>
          <a:p>
            <a:pPr>
              <a:buClr>
                <a:srgbClr val="FF00FF"/>
              </a:buClr>
              <a:buFont typeface="Wingdings" pitchFamily="2" charset="2"/>
              <a:buChar char="ü"/>
            </a:pPr>
            <a:r>
              <a:rPr lang="en-US" dirty="0">
                <a:solidFill>
                  <a:srgbClr val="FFFF00"/>
                </a:solidFill>
                <a:effectLst/>
                <a:latin typeface="Times New Roman" pitchFamily="18" charset="0"/>
                <a:cs typeface="Times New Roman" pitchFamily="18" charset="0"/>
              </a:rPr>
              <a:t>Implication: This is a very preventable portion of the problem.</a:t>
            </a:r>
          </a:p>
          <a:p>
            <a:pPr lvl="1">
              <a:buClr>
                <a:srgbClr val="FF00FF"/>
              </a:buClr>
              <a:buFont typeface="Wingdings" pitchFamily="2" charset="2"/>
              <a:buChar char="ü"/>
            </a:pPr>
            <a:r>
              <a:rPr lang="en-US" dirty="0">
                <a:solidFill>
                  <a:srgbClr val="FFFF00"/>
                </a:solidFill>
                <a:effectLst/>
                <a:latin typeface="Times New Roman" pitchFamily="18" charset="0"/>
                <a:cs typeface="Times New Roman" pitchFamily="18" charset="0"/>
              </a:rPr>
              <a:t>Not practiced offenders</a:t>
            </a:r>
          </a:p>
          <a:p>
            <a:pPr lvl="1">
              <a:buClr>
                <a:srgbClr val="FF00FF"/>
              </a:buClr>
              <a:buFont typeface="Wingdings" pitchFamily="2" charset="2"/>
              <a:buChar char="ü"/>
            </a:pPr>
            <a:r>
              <a:rPr lang="en-US" dirty="0">
                <a:solidFill>
                  <a:srgbClr val="FFFF00"/>
                </a:solidFill>
                <a:effectLst/>
                <a:latin typeface="Times New Roman" pitchFamily="18" charset="0"/>
                <a:cs typeface="Times New Roman" pitchFamily="18" charset="0"/>
              </a:rPr>
              <a:t>Ambivalence</a:t>
            </a:r>
          </a:p>
          <a:p>
            <a:pPr lvl="1">
              <a:buClr>
                <a:srgbClr val="FF00FF"/>
              </a:buClr>
              <a:buFont typeface="Wingdings" pitchFamily="2" charset="2"/>
              <a:buChar char="ü"/>
            </a:pPr>
            <a:r>
              <a:rPr lang="en-US" dirty="0">
                <a:solidFill>
                  <a:srgbClr val="FFFF00"/>
                </a:solidFill>
                <a:effectLst/>
                <a:latin typeface="Times New Roman" pitchFamily="18" charset="0"/>
                <a:cs typeface="Times New Roman" pitchFamily="18" charset="0"/>
              </a:rPr>
              <a:t>Amenable to education, peer influence, </a:t>
            </a:r>
          </a:p>
          <a:p>
            <a:pPr lvl="1">
              <a:buClr>
                <a:srgbClr val="FF00FF"/>
              </a:buClr>
              <a:buFont typeface="Wingdings" pitchFamily="2" charset="2"/>
              <a:buChar char="ü"/>
            </a:pPr>
            <a:endParaRPr lang="en-US" dirty="0">
              <a:solidFill>
                <a:srgbClr val="FFFF00"/>
              </a:solidFill>
              <a:effectLst/>
              <a:latin typeface="Times New Roman" pitchFamily="18" charset="0"/>
              <a:cs typeface="Times New Roman" pitchFamily="18" charset="0"/>
            </a:endParaRPr>
          </a:p>
          <a:p>
            <a:pPr lvl="1">
              <a:buClr>
                <a:srgbClr val="FF00FF"/>
              </a:buClr>
              <a:buFont typeface="Wingdings" pitchFamily="2" charset="2"/>
              <a:buChar char="ü"/>
            </a:pPr>
            <a:endParaRPr lang="en-US" dirty="0">
              <a:solidFill>
                <a:srgbClr val="FFFF00"/>
              </a:solidFill>
              <a:effectLst/>
              <a:latin typeface="Times New Roman" pitchFamily="18" charset="0"/>
              <a:cs typeface="Times New Roman" pitchFamily="18" charset="0"/>
            </a:endParaRPr>
          </a:p>
          <a:p>
            <a:pPr>
              <a:buClr>
                <a:srgbClr val="FF00FF"/>
              </a:buClr>
              <a:buFont typeface="Wingdings" pitchFamily="2" charset="2"/>
              <a:buChar char="ü"/>
            </a:pPr>
            <a:endParaRPr lang="en-US" dirty="0">
              <a:solidFill>
                <a:srgbClr val="FF00FF"/>
              </a:solidFill>
              <a:effectLst/>
              <a:latin typeface="Times New Roman" pitchFamily="18" charset="0"/>
              <a:cs typeface="Times New Roman" pitchFamily="18" charset="0"/>
            </a:endParaRPr>
          </a:p>
        </p:txBody>
      </p:sp>
      <p:sp>
        <p:nvSpPr>
          <p:cNvPr id="47108" name="Line 4"/>
          <p:cNvSpPr>
            <a:spLocks noChangeShapeType="1"/>
          </p:cNvSpPr>
          <p:nvPr/>
        </p:nvSpPr>
        <p:spPr bwMode="auto">
          <a:xfrm>
            <a:off x="0" y="1447800"/>
            <a:ext cx="9144000" cy="0"/>
          </a:xfrm>
          <a:prstGeom prst="line">
            <a:avLst/>
          </a:prstGeom>
          <a:noFill/>
          <a:ln w="9525">
            <a:solidFill>
              <a:srgbClr val="FF33CC"/>
            </a:solidFill>
            <a:round/>
            <a:headEnd/>
            <a:tailEnd/>
          </a:ln>
        </p:spPr>
        <p:txBody>
          <a:bodyPr/>
          <a:lstStyle/>
          <a:p>
            <a:endParaRPr lang="en-US"/>
          </a:p>
        </p:txBody>
      </p:sp>
    </p:spTree>
    <p:extLst>
      <p:ext uri="{BB962C8B-B14F-4D97-AF65-F5344CB8AC3E}">
        <p14:creationId xmlns:p14="http://schemas.microsoft.com/office/powerpoint/2010/main" val="23046325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826" name="Rectangle 2"/>
          <p:cNvSpPr>
            <a:spLocks noGrp="1" noChangeArrowheads="1"/>
          </p:cNvSpPr>
          <p:nvPr>
            <p:ph type="title" idx="4294967295"/>
          </p:nvPr>
        </p:nvSpPr>
        <p:spPr>
          <a:xfrm>
            <a:off x="0" y="228600"/>
            <a:ext cx="9144000" cy="990600"/>
          </a:xfrm>
        </p:spPr>
        <p:txBody>
          <a:bodyPr/>
          <a:lstStyle/>
          <a:p>
            <a:pPr>
              <a:defRPr/>
            </a:pPr>
            <a:r>
              <a:rPr lang="en-US" b="1" dirty="0">
                <a:solidFill>
                  <a:srgbClr val="FFFF00"/>
                </a:solidFill>
                <a:latin typeface="Times New Roman" pitchFamily="18" charset="0"/>
                <a:cs typeface="Times New Roman" pitchFamily="18" charset="0"/>
              </a:rPr>
              <a:t>Diversity of Offenders</a:t>
            </a:r>
            <a:endParaRPr lang="en-US" b="1" dirty="0">
              <a:solidFill>
                <a:srgbClr val="FFFF00"/>
              </a:solidFill>
              <a:effectLst>
                <a:outerShdw blurRad="38100" dist="38100" dir="2700000" algn="tl">
                  <a:srgbClr val="000000"/>
                </a:outerShdw>
              </a:effectLst>
              <a:latin typeface="Times New Roman" pitchFamily="18" charset="0"/>
              <a:cs typeface="Times New Roman" pitchFamily="18" charset="0"/>
            </a:endParaRPr>
          </a:p>
        </p:txBody>
      </p:sp>
      <p:sp>
        <p:nvSpPr>
          <p:cNvPr id="47107" name="Rectangle 3"/>
          <p:cNvSpPr>
            <a:spLocks noGrp="1" noChangeArrowheads="1"/>
          </p:cNvSpPr>
          <p:nvPr>
            <p:ph type="body" idx="4294967295"/>
          </p:nvPr>
        </p:nvSpPr>
        <p:spPr>
          <a:xfrm>
            <a:off x="685800" y="1600200"/>
            <a:ext cx="8458200" cy="4876800"/>
          </a:xfrm>
          <a:noFill/>
        </p:spPr>
        <p:txBody>
          <a:bodyPr/>
          <a:lstStyle/>
          <a:p>
            <a:pPr>
              <a:buClr>
                <a:srgbClr val="FF00FF"/>
              </a:buClr>
              <a:buFont typeface="Wingdings" pitchFamily="2" charset="2"/>
              <a:buChar char="ü"/>
            </a:pPr>
            <a:endParaRPr lang="en-US" dirty="0">
              <a:solidFill>
                <a:srgbClr val="FF0000"/>
              </a:solidFill>
              <a:effectLst/>
              <a:latin typeface="Times New Roman" pitchFamily="18" charset="0"/>
              <a:cs typeface="Times New Roman" pitchFamily="18" charset="0"/>
            </a:endParaRPr>
          </a:p>
          <a:p>
            <a:pPr>
              <a:buClr>
                <a:srgbClr val="FF00FF"/>
              </a:buClr>
              <a:buFont typeface="Wingdings" pitchFamily="2" charset="2"/>
              <a:buChar char="ü"/>
            </a:pPr>
            <a:r>
              <a:rPr lang="en-US" dirty="0">
                <a:solidFill>
                  <a:srgbClr val="FF0000"/>
                </a:solidFill>
                <a:effectLst/>
                <a:latin typeface="Times New Roman" pitchFamily="18" charset="0"/>
                <a:cs typeface="Times New Roman" pitchFamily="18" charset="0"/>
              </a:rPr>
              <a:t>Most offenders are NOT “pedophiles”</a:t>
            </a:r>
          </a:p>
          <a:p>
            <a:pPr>
              <a:buClr>
                <a:srgbClr val="FF00FF"/>
              </a:buClr>
              <a:buFont typeface="Wingdings" pitchFamily="2" charset="2"/>
              <a:buChar char="ü"/>
            </a:pPr>
            <a:r>
              <a:rPr lang="en-US" dirty="0">
                <a:solidFill>
                  <a:srgbClr val="FF0000"/>
                </a:solidFill>
                <a:effectLst/>
                <a:latin typeface="Times New Roman" pitchFamily="18" charset="0"/>
                <a:cs typeface="Times New Roman" pitchFamily="18" charset="0"/>
              </a:rPr>
              <a:t>Many are opportunistic and situational</a:t>
            </a:r>
          </a:p>
          <a:p>
            <a:pPr>
              <a:buClr>
                <a:srgbClr val="FF00FF"/>
              </a:buClr>
              <a:buFont typeface="Wingdings" pitchFamily="2" charset="2"/>
              <a:buChar char="ü"/>
            </a:pPr>
            <a:endParaRPr lang="en-US" dirty="0">
              <a:solidFill>
                <a:srgbClr val="FFFF00"/>
              </a:solidFill>
              <a:effectLst/>
              <a:latin typeface="Times New Roman" pitchFamily="18" charset="0"/>
              <a:cs typeface="Times New Roman" pitchFamily="18" charset="0"/>
            </a:endParaRPr>
          </a:p>
          <a:p>
            <a:pPr>
              <a:buClr>
                <a:srgbClr val="FF00FF"/>
              </a:buClr>
              <a:buFont typeface="Wingdings" pitchFamily="2" charset="2"/>
              <a:buChar char="ü"/>
            </a:pPr>
            <a:endParaRPr lang="en-US" dirty="0">
              <a:solidFill>
                <a:srgbClr val="FFFF00"/>
              </a:solidFill>
              <a:effectLst/>
              <a:latin typeface="Times New Roman" pitchFamily="18" charset="0"/>
              <a:cs typeface="Times New Roman" pitchFamily="18" charset="0"/>
            </a:endParaRPr>
          </a:p>
          <a:p>
            <a:pPr>
              <a:buClr>
                <a:srgbClr val="FF00FF"/>
              </a:buClr>
              <a:buFont typeface="Wingdings" pitchFamily="2" charset="2"/>
              <a:buChar char="ü"/>
            </a:pPr>
            <a:r>
              <a:rPr lang="en-US" dirty="0">
                <a:solidFill>
                  <a:srgbClr val="FFFF00"/>
                </a:solidFill>
                <a:effectLst/>
                <a:latin typeface="Times New Roman" pitchFamily="18" charset="0"/>
                <a:cs typeface="Times New Roman" pitchFamily="18" charset="0"/>
              </a:rPr>
              <a:t>Implication: Offenders can be ambivalent about what they are doing. Deterrence is possible</a:t>
            </a:r>
          </a:p>
          <a:p>
            <a:pPr>
              <a:buClr>
                <a:srgbClr val="FF00FF"/>
              </a:buClr>
              <a:buFont typeface="Wingdings" pitchFamily="2" charset="2"/>
              <a:buChar char="ü"/>
            </a:pPr>
            <a:r>
              <a:rPr lang="en-US" dirty="0">
                <a:solidFill>
                  <a:srgbClr val="FFFF00"/>
                </a:solidFill>
                <a:effectLst/>
                <a:latin typeface="Times New Roman" pitchFamily="18" charset="0"/>
                <a:cs typeface="Times New Roman" pitchFamily="18" charset="0"/>
              </a:rPr>
              <a:t>not a “type” of person, can’t screen for it</a:t>
            </a:r>
          </a:p>
          <a:p>
            <a:pPr marL="2286000" lvl="5" indent="0">
              <a:buClr>
                <a:srgbClr val="FF00FF"/>
              </a:buClr>
              <a:buNone/>
            </a:pPr>
            <a:endParaRPr lang="en-US" dirty="0">
              <a:solidFill>
                <a:srgbClr val="FFFF00"/>
              </a:solidFill>
              <a:effectLst/>
              <a:latin typeface="Times New Roman" pitchFamily="18" charset="0"/>
              <a:cs typeface="Times New Roman" pitchFamily="18" charset="0"/>
            </a:endParaRPr>
          </a:p>
          <a:p>
            <a:pPr lvl="1">
              <a:buClr>
                <a:srgbClr val="FF00FF"/>
              </a:buClr>
              <a:buFont typeface="Wingdings" pitchFamily="2" charset="2"/>
              <a:buChar char="ü"/>
            </a:pPr>
            <a:endParaRPr lang="en-US" dirty="0">
              <a:solidFill>
                <a:srgbClr val="FFFF00"/>
              </a:solidFill>
              <a:effectLst/>
              <a:latin typeface="Times New Roman" pitchFamily="18" charset="0"/>
              <a:cs typeface="Times New Roman" pitchFamily="18" charset="0"/>
            </a:endParaRPr>
          </a:p>
          <a:p>
            <a:pPr lvl="1">
              <a:buClr>
                <a:srgbClr val="FF00FF"/>
              </a:buClr>
              <a:buFont typeface="Wingdings" pitchFamily="2" charset="2"/>
              <a:buChar char="ü"/>
            </a:pPr>
            <a:endParaRPr lang="en-US" dirty="0">
              <a:solidFill>
                <a:srgbClr val="FFFF00"/>
              </a:solidFill>
              <a:effectLst/>
              <a:latin typeface="Times New Roman" pitchFamily="18" charset="0"/>
              <a:cs typeface="Times New Roman" pitchFamily="18" charset="0"/>
            </a:endParaRPr>
          </a:p>
          <a:p>
            <a:pPr>
              <a:buClr>
                <a:srgbClr val="FF00FF"/>
              </a:buClr>
              <a:buFont typeface="Wingdings" pitchFamily="2" charset="2"/>
              <a:buChar char="ü"/>
            </a:pPr>
            <a:endParaRPr lang="en-US" dirty="0">
              <a:solidFill>
                <a:srgbClr val="FF00FF"/>
              </a:solidFill>
              <a:effectLst/>
              <a:latin typeface="Times New Roman" pitchFamily="18" charset="0"/>
              <a:cs typeface="Times New Roman" pitchFamily="18" charset="0"/>
            </a:endParaRPr>
          </a:p>
        </p:txBody>
      </p:sp>
      <p:sp>
        <p:nvSpPr>
          <p:cNvPr id="47108" name="Line 4"/>
          <p:cNvSpPr>
            <a:spLocks noChangeShapeType="1"/>
          </p:cNvSpPr>
          <p:nvPr/>
        </p:nvSpPr>
        <p:spPr bwMode="auto">
          <a:xfrm>
            <a:off x="0" y="1447800"/>
            <a:ext cx="9144000" cy="0"/>
          </a:xfrm>
          <a:prstGeom prst="line">
            <a:avLst/>
          </a:prstGeom>
          <a:noFill/>
          <a:ln w="9525">
            <a:solidFill>
              <a:srgbClr val="FF33CC"/>
            </a:solidFill>
            <a:round/>
            <a:headEnd/>
            <a:tailEnd/>
          </a:ln>
        </p:spPr>
        <p:txBody>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826" name="Rectangle 2"/>
          <p:cNvSpPr>
            <a:spLocks noGrp="1" noChangeArrowheads="1"/>
          </p:cNvSpPr>
          <p:nvPr>
            <p:ph type="title" idx="4294967295"/>
          </p:nvPr>
        </p:nvSpPr>
        <p:spPr>
          <a:xfrm>
            <a:off x="0" y="228600"/>
            <a:ext cx="9144000" cy="990600"/>
          </a:xfrm>
        </p:spPr>
        <p:txBody>
          <a:bodyPr/>
          <a:lstStyle/>
          <a:p>
            <a:pPr>
              <a:defRPr/>
            </a:pPr>
            <a:r>
              <a:rPr lang="en-US" b="1" dirty="0">
                <a:solidFill>
                  <a:srgbClr val="FFFF00"/>
                </a:solidFill>
                <a:latin typeface="Times New Roman" pitchFamily="18" charset="0"/>
                <a:cs typeface="Times New Roman" pitchFamily="18" charset="0"/>
              </a:rPr>
              <a:t>Important</a:t>
            </a:r>
            <a:r>
              <a:rPr lang="en-US" b="1" dirty="0">
                <a:solidFill>
                  <a:srgbClr val="FFFF00"/>
                </a:solidFill>
                <a:effectLst>
                  <a:outerShdw blurRad="38100" dist="38100" dir="2700000" algn="tl">
                    <a:srgbClr val="000000"/>
                  </a:outerShdw>
                </a:effectLst>
                <a:latin typeface="Times New Roman" pitchFamily="18" charset="0"/>
                <a:cs typeface="Times New Roman" pitchFamily="18" charset="0"/>
              </a:rPr>
              <a:t> Misconceptions</a:t>
            </a:r>
          </a:p>
        </p:txBody>
      </p:sp>
      <p:sp>
        <p:nvSpPr>
          <p:cNvPr id="47107" name="Rectangle 3"/>
          <p:cNvSpPr>
            <a:spLocks noGrp="1" noChangeArrowheads="1"/>
          </p:cNvSpPr>
          <p:nvPr>
            <p:ph type="body" idx="4294967295"/>
          </p:nvPr>
        </p:nvSpPr>
        <p:spPr>
          <a:xfrm>
            <a:off x="685800" y="1600200"/>
            <a:ext cx="8458200" cy="4876800"/>
          </a:xfrm>
          <a:noFill/>
        </p:spPr>
        <p:txBody>
          <a:bodyPr/>
          <a:lstStyle/>
          <a:p>
            <a:pPr>
              <a:buClr>
                <a:srgbClr val="FF00FF"/>
              </a:buClr>
              <a:buFont typeface="Wingdings" pitchFamily="2" charset="2"/>
              <a:buChar char="ü"/>
            </a:pPr>
            <a:r>
              <a:rPr lang="en-US" dirty="0">
                <a:solidFill>
                  <a:srgbClr val="FF0000"/>
                </a:solidFill>
                <a:effectLst/>
                <a:latin typeface="Times New Roman" pitchFamily="18" charset="0"/>
                <a:cs typeface="Times New Roman" pitchFamily="18" charset="0"/>
              </a:rPr>
              <a:t>Most CSA is not violent</a:t>
            </a:r>
          </a:p>
          <a:p>
            <a:pPr lvl="1">
              <a:buClr>
                <a:srgbClr val="FF00FF"/>
              </a:buClr>
              <a:buFont typeface="Wingdings" pitchFamily="2" charset="2"/>
              <a:buChar char="ü"/>
            </a:pPr>
            <a:r>
              <a:rPr lang="en-US" dirty="0">
                <a:solidFill>
                  <a:srgbClr val="FFFF00"/>
                </a:solidFill>
                <a:effectLst/>
                <a:latin typeface="Times New Roman" pitchFamily="18" charset="0"/>
                <a:cs typeface="Times New Roman" pitchFamily="18" charset="0"/>
              </a:rPr>
              <a:t>In a relationship of trust</a:t>
            </a:r>
          </a:p>
          <a:p>
            <a:pPr lvl="1">
              <a:buClr>
                <a:srgbClr val="FF00FF"/>
              </a:buClr>
              <a:buFont typeface="Wingdings" pitchFamily="2" charset="2"/>
              <a:buChar char="ü"/>
            </a:pPr>
            <a:r>
              <a:rPr lang="en-US" dirty="0">
                <a:solidFill>
                  <a:srgbClr val="FFFF00"/>
                </a:solidFill>
                <a:effectLst/>
                <a:latin typeface="Times New Roman" pitchFamily="18" charset="0"/>
                <a:cs typeface="Times New Roman" pitchFamily="18" charset="0"/>
              </a:rPr>
              <a:t>Grooming, manipulation</a:t>
            </a:r>
          </a:p>
          <a:p>
            <a:pPr lvl="1">
              <a:buClr>
                <a:srgbClr val="FF00FF"/>
              </a:buClr>
              <a:buFont typeface="Wingdings" pitchFamily="2" charset="2"/>
              <a:buChar char="ü"/>
            </a:pPr>
            <a:r>
              <a:rPr lang="en-US" dirty="0">
                <a:solidFill>
                  <a:srgbClr val="FFFF00"/>
                </a:solidFill>
                <a:effectLst/>
                <a:latin typeface="Times New Roman" pitchFamily="18" charset="0"/>
                <a:cs typeface="Times New Roman" pitchFamily="18" charset="0"/>
              </a:rPr>
              <a:t>Attention , affection, incentives, normalization </a:t>
            </a:r>
          </a:p>
          <a:p>
            <a:pPr>
              <a:buClr>
                <a:srgbClr val="FF00FF"/>
              </a:buClr>
              <a:buNone/>
            </a:pPr>
            <a:endParaRPr lang="en-US" dirty="0">
              <a:solidFill>
                <a:srgbClr val="FFFF00"/>
              </a:solidFill>
              <a:effectLst/>
              <a:latin typeface="Times New Roman" pitchFamily="18" charset="0"/>
              <a:cs typeface="Times New Roman" pitchFamily="18" charset="0"/>
            </a:endParaRPr>
          </a:p>
          <a:p>
            <a:pPr>
              <a:buClr>
                <a:srgbClr val="FF00FF"/>
              </a:buClr>
              <a:buNone/>
            </a:pPr>
            <a:r>
              <a:rPr lang="en-US" dirty="0">
                <a:solidFill>
                  <a:srgbClr val="FFFF00"/>
                </a:solidFill>
                <a:effectLst/>
                <a:latin typeface="Times New Roman" pitchFamily="18" charset="0"/>
                <a:cs typeface="Times New Roman" pitchFamily="18" charset="0"/>
              </a:rPr>
              <a:t>  Implication: There are warning signs. There are opportunities for interruption.</a:t>
            </a:r>
            <a:endParaRPr lang="en-US" dirty="0">
              <a:solidFill>
                <a:srgbClr val="FF00FF"/>
              </a:solidFill>
              <a:effectLst/>
              <a:latin typeface="Times New Roman" pitchFamily="18" charset="0"/>
              <a:cs typeface="Times New Roman" pitchFamily="18" charset="0"/>
            </a:endParaRPr>
          </a:p>
        </p:txBody>
      </p:sp>
      <p:sp>
        <p:nvSpPr>
          <p:cNvPr id="47108" name="Line 4"/>
          <p:cNvSpPr>
            <a:spLocks noChangeShapeType="1"/>
          </p:cNvSpPr>
          <p:nvPr/>
        </p:nvSpPr>
        <p:spPr bwMode="auto">
          <a:xfrm>
            <a:off x="0" y="1447800"/>
            <a:ext cx="9144000" cy="0"/>
          </a:xfrm>
          <a:prstGeom prst="line">
            <a:avLst/>
          </a:prstGeom>
          <a:noFill/>
          <a:ln w="9525">
            <a:solidFill>
              <a:srgbClr val="FF33CC"/>
            </a:solidFill>
            <a:round/>
            <a:headEnd/>
            <a:tailEnd/>
          </a:ln>
        </p:spPr>
        <p:txBody>
          <a:bodyPr/>
          <a:lstStyle/>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826" name="Rectangle 2"/>
          <p:cNvSpPr>
            <a:spLocks noGrp="1" noChangeArrowheads="1"/>
          </p:cNvSpPr>
          <p:nvPr>
            <p:ph type="title" idx="4294967295"/>
          </p:nvPr>
        </p:nvSpPr>
        <p:spPr>
          <a:xfrm>
            <a:off x="0" y="228600"/>
            <a:ext cx="9144000" cy="990600"/>
          </a:xfrm>
        </p:spPr>
        <p:txBody>
          <a:bodyPr/>
          <a:lstStyle/>
          <a:p>
            <a:pPr>
              <a:defRPr/>
            </a:pPr>
            <a:r>
              <a:rPr lang="en-US" b="1" dirty="0">
                <a:solidFill>
                  <a:srgbClr val="FFFF00"/>
                </a:solidFill>
                <a:effectLst>
                  <a:outerShdw blurRad="38100" dist="38100" dir="2700000" algn="tl">
                    <a:srgbClr val="000000"/>
                  </a:outerShdw>
                </a:effectLst>
                <a:latin typeface="Times New Roman" pitchFamily="18" charset="0"/>
                <a:cs typeface="Times New Roman" pitchFamily="18" charset="0"/>
              </a:rPr>
              <a:t>Diversity </a:t>
            </a:r>
            <a:r>
              <a:rPr lang="en-US" b="1" dirty="0">
                <a:solidFill>
                  <a:srgbClr val="FFFF00"/>
                </a:solidFill>
                <a:latin typeface="Times New Roman" pitchFamily="18" charset="0"/>
                <a:cs typeface="Times New Roman" pitchFamily="18" charset="0"/>
              </a:rPr>
              <a:t>of Dynamics</a:t>
            </a:r>
            <a:endParaRPr lang="en-US" b="1" dirty="0">
              <a:solidFill>
                <a:srgbClr val="FFFF00"/>
              </a:solidFill>
              <a:effectLst>
                <a:outerShdw blurRad="38100" dist="38100" dir="2700000" algn="tl">
                  <a:srgbClr val="000000"/>
                </a:outerShdw>
              </a:effectLst>
              <a:latin typeface="Times New Roman" pitchFamily="18" charset="0"/>
              <a:cs typeface="Times New Roman" pitchFamily="18" charset="0"/>
            </a:endParaRPr>
          </a:p>
        </p:txBody>
      </p:sp>
      <p:sp>
        <p:nvSpPr>
          <p:cNvPr id="47107" name="Rectangle 3"/>
          <p:cNvSpPr>
            <a:spLocks noGrp="1" noChangeArrowheads="1"/>
          </p:cNvSpPr>
          <p:nvPr>
            <p:ph type="body" idx="4294967295"/>
          </p:nvPr>
        </p:nvSpPr>
        <p:spPr>
          <a:xfrm>
            <a:off x="685800" y="1600200"/>
            <a:ext cx="8458200" cy="4876800"/>
          </a:xfrm>
          <a:noFill/>
        </p:spPr>
        <p:txBody>
          <a:bodyPr/>
          <a:lstStyle/>
          <a:p>
            <a:pPr>
              <a:buClr>
                <a:srgbClr val="FF00FF"/>
              </a:buClr>
              <a:buFont typeface="Wingdings" pitchFamily="2" charset="2"/>
              <a:buChar char="ü"/>
            </a:pPr>
            <a:r>
              <a:rPr lang="en-US" dirty="0">
                <a:solidFill>
                  <a:srgbClr val="FF0000"/>
                </a:solidFill>
                <a:effectLst/>
                <a:latin typeface="Times New Roman" pitchFamily="18" charset="0"/>
                <a:cs typeface="Times New Roman" pitchFamily="18" charset="0"/>
              </a:rPr>
              <a:t>Statutory victims, Internet victims, Commercial victims, teen dating victims</a:t>
            </a:r>
          </a:p>
          <a:p>
            <a:pPr>
              <a:buClr>
                <a:srgbClr val="FF00FF"/>
              </a:buClr>
              <a:buNone/>
            </a:pPr>
            <a:endParaRPr lang="en-US" dirty="0">
              <a:solidFill>
                <a:srgbClr val="FFFF00"/>
              </a:solidFill>
              <a:effectLst/>
              <a:latin typeface="Times New Roman" pitchFamily="18" charset="0"/>
              <a:cs typeface="Times New Roman" pitchFamily="18" charset="0"/>
            </a:endParaRPr>
          </a:p>
          <a:p>
            <a:pPr>
              <a:buClr>
                <a:srgbClr val="FF00FF"/>
              </a:buClr>
              <a:buNone/>
            </a:pPr>
            <a:r>
              <a:rPr lang="en-US" dirty="0">
                <a:solidFill>
                  <a:srgbClr val="FFFF00"/>
                </a:solidFill>
                <a:effectLst/>
                <a:latin typeface="Times New Roman" pitchFamily="18" charset="0"/>
                <a:cs typeface="Times New Roman" pitchFamily="18" charset="0"/>
              </a:rPr>
              <a:t>  Implication: Need different messages from conventional CSA prevention</a:t>
            </a:r>
          </a:p>
          <a:p>
            <a:pPr>
              <a:buClr>
                <a:srgbClr val="FF00FF"/>
              </a:buClr>
              <a:buNone/>
            </a:pPr>
            <a:r>
              <a:rPr lang="en-US" dirty="0">
                <a:solidFill>
                  <a:srgbClr val="FFFF00"/>
                </a:solidFill>
                <a:effectLst/>
                <a:latin typeface="Times New Roman" pitchFamily="18" charset="0"/>
                <a:cs typeface="Times New Roman" pitchFamily="18" charset="0"/>
              </a:rPr>
              <a:t>		(Not: private parts, uncomfortable touches)</a:t>
            </a:r>
          </a:p>
          <a:p>
            <a:pPr>
              <a:buClr>
                <a:srgbClr val="FF00FF"/>
              </a:buClr>
              <a:buNone/>
            </a:pPr>
            <a:r>
              <a:rPr lang="en-US" dirty="0">
                <a:solidFill>
                  <a:srgbClr val="FFFF00"/>
                </a:solidFill>
                <a:effectLst/>
                <a:latin typeface="Times New Roman" pitchFamily="18" charset="0"/>
                <a:cs typeface="Times New Roman" pitchFamily="18" charset="0"/>
              </a:rPr>
              <a:t>		(Rather: Who is an appropriate romantic 		partner.  What is a healthy romantic 	relationship)</a:t>
            </a:r>
            <a:endParaRPr lang="en-US" dirty="0">
              <a:solidFill>
                <a:srgbClr val="FF00FF"/>
              </a:solidFill>
              <a:effectLst/>
              <a:latin typeface="Times New Roman" pitchFamily="18" charset="0"/>
              <a:cs typeface="Times New Roman" pitchFamily="18" charset="0"/>
            </a:endParaRPr>
          </a:p>
        </p:txBody>
      </p:sp>
      <p:sp>
        <p:nvSpPr>
          <p:cNvPr id="47108" name="Line 4"/>
          <p:cNvSpPr>
            <a:spLocks noChangeShapeType="1"/>
          </p:cNvSpPr>
          <p:nvPr/>
        </p:nvSpPr>
        <p:spPr bwMode="auto">
          <a:xfrm>
            <a:off x="0" y="1447800"/>
            <a:ext cx="9144000" cy="0"/>
          </a:xfrm>
          <a:prstGeom prst="line">
            <a:avLst/>
          </a:prstGeom>
          <a:noFill/>
          <a:ln w="9525">
            <a:solidFill>
              <a:srgbClr val="FF33CC"/>
            </a:solidFill>
            <a:round/>
            <a:headEnd/>
            <a:tailEnd/>
          </a:ln>
        </p:spPr>
        <p:txBody>
          <a:bodyPr/>
          <a:lstStyle/>
          <a:p>
            <a:endParaRPr lang="en-US"/>
          </a:p>
        </p:txBody>
      </p:sp>
    </p:spTree>
    <p:extLst>
      <p:ext uri="{BB962C8B-B14F-4D97-AF65-F5344CB8AC3E}">
        <p14:creationId xmlns:p14="http://schemas.microsoft.com/office/powerpoint/2010/main" val="6978734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0" y="152400"/>
            <a:ext cx="9144000" cy="579438"/>
          </a:xfrm>
          <a:prstGeom prst="rect">
            <a:avLst/>
          </a:prstGeom>
          <a:noFill/>
          <a:ln w="9525">
            <a:noFill/>
            <a:miter lim="800000"/>
            <a:headEnd/>
            <a:tailEnd/>
          </a:ln>
          <a:effectLst/>
        </p:spPr>
        <p:txBody>
          <a:bodyPr>
            <a:spAutoFit/>
          </a:bodyPr>
          <a:lstStyle/>
          <a:p>
            <a:pPr algn="ctr">
              <a:spcBef>
                <a:spcPct val="50000"/>
              </a:spcBef>
            </a:pPr>
            <a:r>
              <a:rPr lang="en-US" sz="3200" b="1">
                <a:solidFill>
                  <a:srgbClr val="FFFF00"/>
                </a:solidFill>
                <a:effectLst>
                  <a:outerShdw blurRad="38100" dist="38100" dir="2700000" algn="tl">
                    <a:srgbClr val="000000"/>
                  </a:outerShdw>
                </a:effectLst>
              </a:rPr>
              <a:t>Four Preconditions of Sexual Abuse: A Model</a:t>
            </a:r>
          </a:p>
        </p:txBody>
      </p:sp>
      <p:grpSp>
        <p:nvGrpSpPr>
          <p:cNvPr id="2" name="Group 55"/>
          <p:cNvGrpSpPr>
            <a:grpSpLocks/>
          </p:cNvGrpSpPr>
          <p:nvPr/>
        </p:nvGrpSpPr>
        <p:grpSpPr bwMode="auto">
          <a:xfrm>
            <a:off x="304800" y="990600"/>
            <a:ext cx="8642350" cy="5467350"/>
            <a:chOff x="192" y="732"/>
            <a:chExt cx="5444" cy="3444"/>
          </a:xfrm>
        </p:grpSpPr>
        <p:sp>
          <p:nvSpPr>
            <p:cNvPr id="2091" name="Line 43"/>
            <p:cNvSpPr>
              <a:spLocks noChangeShapeType="1"/>
            </p:cNvSpPr>
            <p:nvPr/>
          </p:nvSpPr>
          <p:spPr bwMode="auto">
            <a:xfrm>
              <a:off x="528" y="3552"/>
              <a:ext cx="4752" cy="0"/>
            </a:xfrm>
            <a:prstGeom prst="line">
              <a:avLst/>
            </a:prstGeom>
            <a:noFill/>
            <a:ln w="28575">
              <a:solidFill>
                <a:srgbClr val="FFFF00"/>
              </a:solidFill>
              <a:round/>
              <a:headEnd/>
              <a:tailEnd type="triangle" w="med" len="med"/>
            </a:ln>
            <a:effectLst/>
          </p:spPr>
          <p:txBody>
            <a:bodyPr/>
            <a:lstStyle/>
            <a:p>
              <a:endParaRPr lang="en-US"/>
            </a:p>
          </p:txBody>
        </p:sp>
        <p:grpSp>
          <p:nvGrpSpPr>
            <p:cNvPr id="3" name="Group 7"/>
            <p:cNvGrpSpPr>
              <a:grpSpLocks/>
            </p:cNvGrpSpPr>
            <p:nvPr/>
          </p:nvGrpSpPr>
          <p:grpSpPr bwMode="auto">
            <a:xfrm>
              <a:off x="288" y="960"/>
              <a:ext cx="5184" cy="3216"/>
              <a:chOff x="288" y="720"/>
              <a:chExt cx="5184" cy="3216"/>
            </a:xfrm>
          </p:grpSpPr>
          <p:sp>
            <p:nvSpPr>
              <p:cNvPr id="2052" name="Line 4"/>
              <p:cNvSpPr>
                <a:spLocks noChangeShapeType="1"/>
              </p:cNvSpPr>
              <p:nvPr/>
            </p:nvSpPr>
            <p:spPr bwMode="auto">
              <a:xfrm>
                <a:off x="288" y="720"/>
                <a:ext cx="0" cy="3216"/>
              </a:xfrm>
              <a:prstGeom prst="line">
                <a:avLst/>
              </a:prstGeom>
              <a:noFill/>
              <a:ln w="9525">
                <a:solidFill>
                  <a:srgbClr val="FFFF00"/>
                </a:solidFill>
                <a:round/>
                <a:headEnd/>
                <a:tailEnd/>
              </a:ln>
              <a:effectLst/>
            </p:spPr>
            <p:txBody>
              <a:bodyPr/>
              <a:lstStyle/>
              <a:p>
                <a:endParaRPr lang="en-US"/>
              </a:p>
            </p:txBody>
          </p:sp>
          <p:sp>
            <p:nvSpPr>
              <p:cNvPr id="2053" name="Line 5"/>
              <p:cNvSpPr>
                <a:spLocks noChangeShapeType="1"/>
              </p:cNvSpPr>
              <p:nvPr/>
            </p:nvSpPr>
            <p:spPr bwMode="auto">
              <a:xfrm>
                <a:off x="288" y="3936"/>
                <a:ext cx="5184" cy="0"/>
              </a:xfrm>
              <a:prstGeom prst="line">
                <a:avLst/>
              </a:prstGeom>
              <a:noFill/>
              <a:ln w="9525">
                <a:solidFill>
                  <a:srgbClr val="FFFF00"/>
                </a:solidFill>
                <a:round/>
                <a:headEnd/>
                <a:tailEnd/>
              </a:ln>
              <a:effectLst/>
            </p:spPr>
            <p:txBody>
              <a:bodyPr/>
              <a:lstStyle/>
              <a:p>
                <a:endParaRPr lang="en-US"/>
              </a:p>
            </p:txBody>
          </p:sp>
          <p:sp>
            <p:nvSpPr>
              <p:cNvPr id="2054" name="Line 6"/>
              <p:cNvSpPr>
                <a:spLocks noChangeShapeType="1"/>
              </p:cNvSpPr>
              <p:nvPr/>
            </p:nvSpPr>
            <p:spPr bwMode="auto">
              <a:xfrm flipV="1">
                <a:off x="5472" y="3648"/>
                <a:ext cx="0" cy="288"/>
              </a:xfrm>
              <a:prstGeom prst="line">
                <a:avLst/>
              </a:prstGeom>
              <a:noFill/>
              <a:ln w="9525">
                <a:solidFill>
                  <a:srgbClr val="FFFF00"/>
                </a:solidFill>
                <a:round/>
                <a:headEnd/>
                <a:tailEnd/>
              </a:ln>
              <a:effectLst/>
            </p:spPr>
            <p:txBody>
              <a:bodyPr/>
              <a:lstStyle/>
              <a:p>
                <a:endParaRPr lang="en-US"/>
              </a:p>
            </p:txBody>
          </p:sp>
        </p:grpSp>
        <p:sp>
          <p:nvSpPr>
            <p:cNvPr id="2056" name="Text Box 8"/>
            <p:cNvSpPr txBox="1">
              <a:spLocks noChangeArrowheads="1"/>
            </p:cNvSpPr>
            <p:nvPr/>
          </p:nvSpPr>
          <p:spPr bwMode="auto">
            <a:xfrm>
              <a:off x="192" y="732"/>
              <a:ext cx="188" cy="231"/>
            </a:xfrm>
            <a:prstGeom prst="rect">
              <a:avLst/>
            </a:prstGeom>
            <a:noFill/>
            <a:ln w="9525">
              <a:noFill/>
              <a:miter lim="800000"/>
              <a:headEnd/>
              <a:tailEnd/>
            </a:ln>
            <a:effectLst/>
          </p:spPr>
          <p:txBody>
            <a:bodyPr wrap="none">
              <a:spAutoFit/>
            </a:bodyPr>
            <a:lstStyle/>
            <a:p>
              <a:r>
                <a:rPr lang="en-US" sz="1800" b="1">
                  <a:solidFill>
                    <a:srgbClr val="FFFF00"/>
                  </a:solidFill>
                </a:rPr>
                <a:t>1</a:t>
              </a:r>
            </a:p>
          </p:txBody>
        </p:sp>
        <p:sp>
          <p:nvSpPr>
            <p:cNvPr id="2057" name="Text Box 9"/>
            <p:cNvSpPr txBox="1">
              <a:spLocks noChangeArrowheads="1"/>
            </p:cNvSpPr>
            <p:nvPr/>
          </p:nvSpPr>
          <p:spPr bwMode="auto">
            <a:xfrm>
              <a:off x="432" y="768"/>
              <a:ext cx="1269" cy="326"/>
            </a:xfrm>
            <a:prstGeom prst="rect">
              <a:avLst/>
            </a:prstGeom>
            <a:noFill/>
            <a:ln w="9525">
              <a:noFill/>
              <a:miter lim="800000"/>
              <a:headEnd/>
              <a:tailEnd/>
            </a:ln>
            <a:effectLst/>
          </p:spPr>
          <p:txBody>
            <a:bodyPr wrap="none">
              <a:spAutoFit/>
            </a:bodyPr>
            <a:lstStyle/>
            <a:p>
              <a:r>
                <a:rPr lang="en-US" sz="1400" b="1">
                  <a:solidFill>
                    <a:srgbClr val="FFFF00"/>
                  </a:solidFill>
                </a:rPr>
                <a:t>MOTIVATION TO</a:t>
              </a:r>
              <a:br>
                <a:rPr lang="en-US" sz="1400" b="1">
                  <a:solidFill>
                    <a:srgbClr val="FFFF00"/>
                  </a:solidFill>
                </a:rPr>
              </a:br>
              <a:r>
                <a:rPr lang="en-US" sz="1400" b="1">
                  <a:solidFill>
                    <a:srgbClr val="FFFF00"/>
                  </a:solidFill>
                </a:rPr>
                <a:t>     SEXUALLY ABUSE</a:t>
              </a:r>
            </a:p>
          </p:txBody>
        </p:sp>
        <p:sp>
          <p:nvSpPr>
            <p:cNvPr id="2058" name="Text Box 10"/>
            <p:cNvSpPr txBox="1">
              <a:spLocks noChangeArrowheads="1"/>
            </p:cNvSpPr>
            <p:nvPr/>
          </p:nvSpPr>
          <p:spPr bwMode="auto">
            <a:xfrm>
              <a:off x="432" y="1280"/>
              <a:ext cx="1066" cy="326"/>
            </a:xfrm>
            <a:prstGeom prst="rect">
              <a:avLst/>
            </a:prstGeom>
            <a:noFill/>
            <a:ln w="9525">
              <a:noFill/>
              <a:miter lim="800000"/>
              <a:headEnd/>
              <a:tailEnd/>
            </a:ln>
            <a:effectLst/>
          </p:spPr>
          <p:txBody>
            <a:bodyPr wrap="none">
              <a:spAutoFit/>
            </a:bodyPr>
            <a:lstStyle/>
            <a:p>
              <a:r>
                <a:rPr lang="en-US" sz="1400" b="1">
                  <a:solidFill>
                    <a:srgbClr val="FFFF00"/>
                  </a:solidFill>
                </a:rPr>
                <a:t>EMOTIONAL</a:t>
              </a:r>
              <a:br>
                <a:rPr lang="en-US" sz="1400" b="1">
                  <a:solidFill>
                    <a:srgbClr val="FFFF00"/>
                  </a:solidFill>
                </a:rPr>
              </a:br>
              <a:r>
                <a:rPr lang="en-US" sz="1400" b="1">
                  <a:solidFill>
                    <a:srgbClr val="FFFF00"/>
                  </a:solidFill>
                </a:rPr>
                <a:t>     CONGRUENCE</a:t>
              </a:r>
            </a:p>
          </p:txBody>
        </p:sp>
        <p:sp>
          <p:nvSpPr>
            <p:cNvPr id="2059" name="Text Box 11"/>
            <p:cNvSpPr txBox="1">
              <a:spLocks noChangeArrowheads="1"/>
            </p:cNvSpPr>
            <p:nvPr/>
          </p:nvSpPr>
          <p:spPr bwMode="auto">
            <a:xfrm>
              <a:off x="432" y="1792"/>
              <a:ext cx="804" cy="326"/>
            </a:xfrm>
            <a:prstGeom prst="rect">
              <a:avLst/>
            </a:prstGeom>
            <a:noFill/>
            <a:ln w="9525">
              <a:noFill/>
              <a:miter lim="800000"/>
              <a:headEnd/>
              <a:tailEnd/>
            </a:ln>
            <a:effectLst/>
          </p:spPr>
          <p:txBody>
            <a:bodyPr wrap="none">
              <a:spAutoFit/>
            </a:bodyPr>
            <a:lstStyle/>
            <a:p>
              <a:r>
                <a:rPr lang="en-US" sz="1400" b="1">
                  <a:solidFill>
                    <a:srgbClr val="FFFF00"/>
                  </a:solidFill>
                </a:rPr>
                <a:t>SEXUAL</a:t>
              </a:r>
              <a:br>
                <a:rPr lang="en-US" sz="1400" b="1">
                  <a:solidFill>
                    <a:srgbClr val="FFFF00"/>
                  </a:solidFill>
                </a:rPr>
              </a:br>
              <a:r>
                <a:rPr lang="en-US" sz="1400" b="1">
                  <a:solidFill>
                    <a:srgbClr val="FFFF00"/>
                  </a:solidFill>
                </a:rPr>
                <a:t>     AROUSAL</a:t>
              </a:r>
            </a:p>
          </p:txBody>
        </p:sp>
        <p:sp>
          <p:nvSpPr>
            <p:cNvPr id="2060" name="Text Box 12"/>
            <p:cNvSpPr txBox="1">
              <a:spLocks noChangeArrowheads="1"/>
            </p:cNvSpPr>
            <p:nvPr/>
          </p:nvSpPr>
          <p:spPr bwMode="auto">
            <a:xfrm>
              <a:off x="432" y="2400"/>
              <a:ext cx="764" cy="192"/>
            </a:xfrm>
            <a:prstGeom prst="rect">
              <a:avLst/>
            </a:prstGeom>
            <a:noFill/>
            <a:ln w="9525">
              <a:noFill/>
              <a:miter lim="800000"/>
              <a:headEnd/>
              <a:tailEnd/>
            </a:ln>
            <a:effectLst/>
          </p:spPr>
          <p:txBody>
            <a:bodyPr wrap="none">
              <a:spAutoFit/>
            </a:bodyPr>
            <a:lstStyle/>
            <a:p>
              <a:r>
                <a:rPr lang="en-US" sz="1400" b="1">
                  <a:solidFill>
                    <a:srgbClr val="FFFF00"/>
                  </a:solidFill>
                </a:rPr>
                <a:t>BLOCKAGE</a:t>
              </a:r>
            </a:p>
          </p:txBody>
        </p:sp>
        <p:sp>
          <p:nvSpPr>
            <p:cNvPr id="2061" name="Text Box 13"/>
            <p:cNvSpPr txBox="1">
              <a:spLocks noChangeArrowheads="1"/>
            </p:cNvSpPr>
            <p:nvPr/>
          </p:nvSpPr>
          <p:spPr bwMode="auto">
            <a:xfrm>
              <a:off x="720" y="1584"/>
              <a:ext cx="179" cy="192"/>
            </a:xfrm>
            <a:prstGeom prst="rect">
              <a:avLst/>
            </a:prstGeom>
            <a:noFill/>
            <a:ln w="9525">
              <a:noFill/>
              <a:miter lim="800000"/>
              <a:headEnd/>
              <a:tailEnd/>
            </a:ln>
            <a:effectLst/>
          </p:spPr>
          <p:txBody>
            <a:bodyPr wrap="none">
              <a:spAutoFit/>
            </a:bodyPr>
            <a:lstStyle/>
            <a:p>
              <a:r>
                <a:rPr lang="en-US" sz="1400" b="1">
                  <a:solidFill>
                    <a:srgbClr val="FFFF00"/>
                  </a:solidFill>
                </a:rPr>
                <a:t>+</a:t>
              </a:r>
            </a:p>
          </p:txBody>
        </p:sp>
        <p:sp>
          <p:nvSpPr>
            <p:cNvPr id="2062" name="Text Box 14"/>
            <p:cNvSpPr txBox="1">
              <a:spLocks noChangeArrowheads="1"/>
            </p:cNvSpPr>
            <p:nvPr/>
          </p:nvSpPr>
          <p:spPr bwMode="auto">
            <a:xfrm>
              <a:off x="720" y="2112"/>
              <a:ext cx="179" cy="192"/>
            </a:xfrm>
            <a:prstGeom prst="rect">
              <a:avLst/>
            </a:prstGeom>
            <a:noFill/>
            <a:ln w="9525">
              <a:noFill/>
              <a:miter lim="800000"/>
              <a:headEnd/>
              <a:tailEnd/>
            </a:ln>
            <a:effectLst/>
          </p:spPr>
          <p:txBody>
            <a:bodyPr wrap="none">
              <a:spAutoFit/>
            </a:bodyPr>
            <a:lstStyle/>
            <a:p>
              <a:r>
                <a:rPr lang="en-US" sz="1400" b="1">
                  <a:solidFill>
                    <a:srgbClr val="FFFF00"/>
                  </a:solidFill>
                </a:rPr>
                <a:t>+</a:t>
              </a:r>
            </a:p>
          </p:txBody>
        </p:sp>
        <p:sp>
          <p:nvSpPr>
            <p:cNvPr id="2070" name="Freeform 22"/>
            <p:cNvSpPr>
              <a:spLocks/>
            </p:cNvSpPr>
            <p:nvPr/>
          </p:nvSpPr>
          <p:spPr bwMode="auto">
            <a:xfrm>
              <a:off x="1200" y="1104"/>
              <a:ext cx="404" cy="1589"/>
            </a:xfrm>
            <a:custGeom>
              <a:avLst/>
              <a:gdLst/>
              <a:ahLst/>
              <a:cxnLst>
                <a:cxn ang="0">
                  <a:pos x="9" y="17"/>
                </a:cxn>
                <a:cxn ang="0">
                  <a:pos x="165" y="26"/>
                </a:cxn>
                <a:cxn ang="0">
                  <a:pos x="256" y="72"/>
                </a:cxn>
                <a:cxn ang="0">
                  <a:pos x="284" y="99"/>
                </a:cxn>
                <a:cxn ang="0">
                  <a:pos x="311" y="117"/>
                </a:cxn>
                <a:cxn ang="0">
                  <a:pos x="329" y="181"/>
                </a:cxn>
                <a:cxn ang="0">
                  <a:pos x="366" y="236"/>
                </a:cxn>
                <a:cxn ang="0">
                  <a:pos x="274" y="574"/>
                </a:cxn>
                <a:cxn ang="0">
                  <a:pos x="210" y="648"/>
                </a:cxn>
                <a:cxn ang="0">
                  <a:pos x="156" y="721"/>
                </a:cxn>
                <a:cxn ang="0">
                  <a:pos x="165" y="748"/>
                </a:cxn>
                <a:cxn ang="0">
                  <a:pos x="220" y="766"/>
                </a:cxn>
                <a:cxn ang="0">
                  <a:pos x="302" y="812"/>
                </a:cxn>
                <a:cxn ang="0">
                  <a:pos x="247" y="830"/>
                </a:cxn>
                <a:cxn ang="0">
                  <a:pos x="220" y="840"/>
                </a:cxn>
                <a:cxn ang="0">
                  <a:pos x="165" y="858"/>
                </a:cxn>
                <a:cxn ang="0">
                  <a:pos x="110" y="931"/>
                </a:cxn>
                <a:cxn ang="0">
                  <a:pos x="183" y="986"/>
                </a:cxn>
                <a:cxn ang="0">
                  <a:pos x="229" y="1032"/>
                </a:cxn>
                <a:cxn ang="0">
                  <a:pos x="256" y="1050"/>
                </a:cxn>
                <a:cxn ang="0">
                  <a:pos x="302" y="1096"/>
                </a:cxn>
                <a:cxn ang="0">
                  <a:pos x="357" y="1288"/>
                </a:cxn>
                <a:cxn ang="0">
                  <a:pos x="329" y="1425"/>
                </a:cxn>
                <a:cxn ang="0">
                  <a:pos x="0" y="1589"/>
                </a:cxn>
              </a:cxnLst>
              <a:rect l="0" t="0" r="r" b="b"/>
              <a:pathLst>
                <a:path w="404" h="1589">
                  <a:moveTo>
                    <a:pt x="9" y="17"/>
                  </a:moveTo>
                  <a:cubicBezTo>
                    <a:pt x="60" y="0"/>
                    <a:pt x="113" y="17"/>
                    <a:pt x="165" y="26"/>
                  </a:cubicBezTo>
                  <a:cubicBezTo>
                    <a:pt x="194" y="46"/>
                    <a:pt x="227" y="51"/>
                    <a:pt x="256" y="72"/>
                  </a:cubicBezTo>
                  <a:cubicBezTo>
                    <a:pt x="267" y="80"/>
                    <a:pt x="274" y="91"/>
                    <a:pt x="284" y="99"/>
                  </a:cubicBezTo>
                  <a:cubicBezTo>
                    <a:pt x="292" y="106"/>
                    <a:pt x="302" y="111"/>
                    <a:pt x="311" y="117"/>
                  </a:cubicBezTo>
                  <a:cubicBezTo>
                    <a:pt x="313" y="126"/>
                    <a:pt x="323" y="170"/>
                    <a:pt x="329" y="181"/>
                  </a:cubicBezTo>
                  <a:cubicBezTo>
                    <a:pt x="340" y="200"/>
                    <a:pt x="366" y="236"/>
                    <a:pt x="366" y="236"/>
                  </a:cubicBezTo>
                  <a:cubicBezTo>
                    <a:pt x="404" y="354"/>
                    <a:pt x="362" y="489"/>
                    <a:pt x="274" y="574"/>
                  </a:cubicBezTo>
                  <a:cubicBezTo>
                    <a:pt x="261" y="614"/>
                    <a:pt x="236" y="615"/>
                    <a:pt x="210" y="648"/>
                  </a:cubicBezTo>
                  <a:cubicBezTo>
                    <a:pt x="130" y="751"/>
                    <a:pt x="205" y="669"/>
                    <a:pt x="156" y="721"/>
                  </a:cubicBezTo>
                  <a:cubicBezTo>
                    <a:pt x="159" y="730"/>
                    <a:pt x="157" y="743"/>
                    <a:pt x="165" y="748"/>
                  </a:cubicBezTo>
                  <a:cubicBezTo>
                    <a:pt x="181" y="759"/>
                    <a:pt x="220" y="766"/>
                    <a:pt x="220" y="766"/>
                  </a:cubicBezTo>
                  <a:cubicBezTo>
                    <a:pt x="247" y="785"/>
                    <a:pt x="274" y="794"/>
                    <a:pt x="302" y="812"/>
                  </a:cubicBezTo>
                  <a:cubicBezTo>
                    <a:pt x="284" y="818"/>
                    <a:pt x="265" y="823"/>
                    <a:pt x="247" y="830"/>
                  </a:cubicBezTo>
                  <a:cubicBezTo>
                    <a:pt x="238" y="833"/>
                    <a:pt x="229" y="837"/>
                    <a:pt x="220" y="840"/>
                  </a:cubicBezTo>
                  <a:cubicBezTo>
                    <a:pt x="202" y="846"/>
                    <a:pt x="165" y="858"/>
                    <a:pt x="165" y="858"/>
                  </a:cubicBezTo>
                  <a:cubicBezTo>
                    <a:pt x="112" y="911"/>
                    <a:pt x="126" y="883"/>
                    <a:pt x="110" y="931"/>
                  </a:cubicBezTo>
                  <a:cubicBezTo>
                    <a:pt x="163" y="984"/>
                    <a:pt x="135" y="970"/>
                    <a:pt x="183" y="986"/>
                  </a:cubicBezTo>
                  <a:cubicBezTo>
                    <a:pt x="198" y="1001"/>
                    <a:pt x="211" y="1020"/>
                    <a:pt x="229" y="1032"/>
                  </a:cubicBezTo>
                  <a:cubicBezTo>
                    <a:pt x="238" y="1038"/>
                    <a:pt x="248" y="1043"/>
                    <a:pt x="256" y="1050"/>
                  </a:cubicBezTo>
                  <a:cubicBezTo>
                    <a:pt x="272" y="1064"/>
                    <a:pt x="302" y="1096"/>
                    <a:pt x="302" y="1096"/>
                  </a:cubicBezTo>
                  <a:cubicBezTo>
                    <a:pt x="323" y="1160"/>
                    <a:pt x="337" y="1224"/>
                    <a:pt x="357" y="1288"/>
                  </a:cubicBezTo>
                  <a:cubicBezTo>
                    <a:pt x="352" y="1328"/>
                    <a:pt x="350" y="1387"/>
                    <a:pt x="329" y="1425"/>
                  </a:cubicBezTo>
                  <a:cubicBezTo>
                    <a:pt x="262" y="1548"/>
                    <a:pt x="132" y="1589"/>
                    <a:pt x="0" y="1589"/>
                  </a:cubicBezTo>
                </a:path>
              </a:pathLst>
            </a:custGeom>
            <a:noFill/>
            <a:ln w="25400" cmpd="sng">
              <a:solidFill>
                <a:srgbClr val="FFFF00"/>
              </a:solidFill>
              <a:round/>
              <a:headEnd/>
              <a:tailEnd/>
            </a:ln>
            <a:effectLst/>
          </p:spPr>
          <p:txBody>
            <a:bodyPr/>
            <a:lstStyle/>
            <a:p>
              <a:endParaRPr lang="en-US"/>
            </a:p>
          </p:txBody>
        </p:sp>
        <p:sp>
          <p:nvSpPr>
            <p:cNvPr id="2071" name="Rectangle 23"/>
            <p:cNvSpPr>
              <a:spLocks noChangeArrowheads="1"/>
            </p:cNvSpPr>
            <p:nvPr/>
          </p:nvSpPr>
          <p:spPr bwMode="auto">
            <a:xfrm>
              <a:off x="2400" y="1083"/>
              <a:ext cx="480" cy="1701"/>
            </a:xfrm>
            <a:prstGeom prst="rect">
              <a:avLst/>
            </a:prstGeom>
            <a:solidFill>
              <a:srgbClr val="FF00FF"/>
            </a:solidFill>
            <a:ln w="9525">
              <a:solidFill>
                <a:schemeClr val="tx1"/>
              </a:solidFill>
              <a:miter lim="800000"/>
              <a:headEnd/>
              <a:tailEnd/>
            </a:ln>
            <a:effectLst/>
          </p:spPr>
          <p:txBody>
            <a:bodyPr wrap="none" anchor="ctr"/>
            <a:lstStyle/>
            <a:p>
              <a:endParaRPr lang="en-US"/>
            </a:p>
          </p:txBody>
        </p:sp>
        <p:sp>
          <p:nvSpPr>
            <p:cNvPr id="2072" name="Rectangle 24"/>
            <p:cNvSpPr>
              <a:spLocks noChangeArrowheads="1"/>
            </p:cNvSpPr>
            <p:nvPr/>
          </p:nvSpPr>
          <p:spPr bwMode="auto">
            <a:xfrm>
              <a:off x="3504" y="1083"/>
              <a:ext cx="480" cy="2157"/>
            </a:xfrm>
            <a:prstGeom prst="rect">
              <a:avLst/>
            </a:prstGeom>
            <a:solidFill>
              <a:srgbClr val="FF00FF"/>
            </a:solidFill>
            <a:ln w="9525">
              <a:solidFill>
                <a:schemeClr val="tx1"/>
              </a:solidFill>
              <a:miter lim="800000"/>
              <a:headEnd/>
              <a:tailEnd/>
            </a:ln>
            <a:effectLst/>
          </p:spPr>
          <p:txBody>
            <a:bodyPr wrap="none" anchor="ctr"/>
            <a:lstStyle/>
            <a:p>
              <a:endParaRPr lang="en-US"/>
            </a:p>
          </p:txBody>
        </p:sp>
        <p:sp>
          <p:nvSpPr>
            <p:cNvPr id="2073" name="Rectangle 25"/>
            <p:cNvSpPr>
              <a:spLocks noChangeArrowheads="1"/>
            </p:cNvSpPr>
            <p:nvPr/>
          </p:nvSpPr>
          <p:spPr bwMode="auto">
            <a:xfrm>
              <a:off x="4608" y="1083"/>
              <a:ext cx="480" cy="2565"/>
            </a:xfrm>
            <a:prstGeom prst="rect">
              <a:avLst/>
            </a:prstGeom>
            <a:solidFill>
              <a:srgbClr val="FF00FF"/>
            </a:solidFill>
            <a:ln w="9525">
              <a:solidFill>
                <a:schemeClr val="tx1"/>
              </a:solidFill>
              <a:miter lim="800000"/>
              <a:headEnd/>
              <a:tailEnd/>
            </a:ln>
            <a:effectLst/>
          </p:spPr>
          <p:txBody>
            <a:bodyPr wrap="none" anchor="ctr"/>
            <a:lstStyle/>
            <a:p>
              <a:endParaRPr lang="en-US"/>
            </a:p>
          </p:txBody>
        </p:sp>
        <p:sp>
          <p:nvSpPr>
            <p:cNvPr id="2074" name="Text Box 26"/>
            <p:cNvSpPr txBox="1">
              <a:spLocks noChangeArrowheads="1"/>
            </p:cNvSpPr>
            <p:nvPr/>
          </p:nvSpPr>
          <p:spPr bwMode="auto">
            <a:xfrm>
              <a:off x="2352" y="768"/>
              <a:ext cx="796" cy="326"/>
            </a:xfrm>
            <a:prstGeom prst="rect">
              <a:avLst/>
            </a:prstGeom>
            <a:noFill/>
            <a:ln w="9525">
              <a:noFill/>
              <a:miter lim="800000"/>
              <a:headEnd/>
              <a:tailEnd/>
            </a:ln>
            <a:effectLst/>
          </p:spPr>
          <p:txBody>
            <a:bodyPr wrap="none">
              <a:spAutoFit/>
            </a:bodyPr>
            <a:lstStyle/>
            <a:p>
              <a:r>
                <a:rPr lang="en-US" sz="1400" b="1">
                  <a:solidFill>
                    <a:srgbClr val="FFFF00"/>
                  </a:solidFill>
                </a:rPr>
                <a:t>INTERNAL</a:t>
              </a:r>
              <a:br>
                <a:rPr lang="en-US" sz="1400" b="1">
                  <a:solidFill>
                    <a:srgbClr val="FFFF00"/>
                  </a:solidFill>
                </a:rPr>
              </a:br>
              <a:r>
                <a:rPr lang="en-US" sz="1400" b="1">
                  <a:solidFill>
                    <a:srgbClr val="FFFF00"/>
                  </a:solidFill>
                </a:rPr>
                <a:t>INHIBITORS</a:t>
              </a:r>
            </a:p>
          </p:txBody>
        </p:sp>
        <p:sp>
          <p:nvSpPr>
            <p:cNvPr id="2075" name="Text Box 27"/>
            <p:cNvSpPr txBox="1">
              <a:spLocks noChangeArrowheads="1"/>
            </p:cNvSpPr>
            <p:nvPr/>
          </p:nvSpPr>
          <p:spPr bwMode="auto">
            <a:xfrm>
              <a:off x="3456" y="768"/>
              <a:ext cx="796" cy="326"/>
            </a:xfrm>
            <a:prstGeom prst="rect">
              <a:avLst/>
            </a:prstGeom>
            <a:noFill/>
            <a:ln w="9525">
              <a:noFill/>
              <a:miter lim="800000"/>
              <a:headEnd/>
              <a:tailEnd/>
            </a:ln>
            <a:effectLst/>
          </p:spPr>
          <p:txBody>
            <a:bodyPr wrap="none">
              <a:spAutoFit/>
            </a:bodyPr>
            <a:lstStyle/>
            <a:p>
              <a:r>
                <a:rPr lang="en-US" sz="1400" b="1">
                  <a:solidFill>
                    <a:srgbClr val="FFFF00"/>
                  </a:solidFill>
                </a:rPr>
                <a:t>EXTERNAL</a:t>
              </a:r>
              <a:br>
                <a:rPr lang="en-US" sz="1400" b="1">
                  <a:solidFill>
                    <a:srgbClr val="FFFF00"/>
                  </a:solidFill>
                </a:rPr>
              </a:br>
              <a:r>
                <a:rPr lang="en-US" sz="1400" b="1">
                  <a:solidFill>
                    <a:srgbClr val="FFFF00"/>
                  </a:solidFill>
                </a:rPr>
                <a:t>INHIBITORS</a:t>
              </a:r>
            </a:p>
          </p:txBody>
        </p:sp>
        <p:sp>
          <p:nvSpPr>
            <p:cNvPr id="2076" name="Text Box 28"/>
            <p:cNvSpPr txBox="1">
              <a:spLocks noChangeArrowheads="1"/>
            </p:cNvSpPr>
            <p:nvPr/>
          </p:nvSpPr>
          <p:spPr bwMode="auto">
            <a:xfrm>
              <a:off x="4560" y="768"/>
              <a:ext cx="1076" cy="330"/>
            </a:xfrm>
            <a:prstGeom prst="rect">
              <a:avLst/>
            </a:prstGeom>
            <a:noFill/>
            <a:ln w="9525">
              <a:noFill/>
              <a:miter lim="800000"/>
              <a:headEnd/>
              <a:tailEnd/>
            </a:ln>
            <a:effectLst/>
          </p:spPr>
          <p:txBody>
            <a:bodyPr wrap="none">
              <a:spAutoFit/>
            </a:bodyPr>
            <a:lstStyle/>
            <a:p>
              <a:r>
                <a:rPr lang="en-US" sz="1400" b="1" dirty="0">
                  <a:solidFill>
                    <a:srgbClr val="FFFF00"/>
                  </a:solidFill>
                </a:rPr>
                <a:t>RESISTANCE</a:t>
              </a:r>
              <a:br>
                <a:rPr lang="en-US" sz="1400" b="1" dirty="0">
                  <a:solidFill>
                    <a:srgbClr val="FFFF00"/>
                  </a:solidFill>
                </a:rPr>
              </a:br>
              <a:r>
                <a:rPr lang="en-US" sz="1400" b="1" dirty="0">
                  <a:solidFill>
                    <a:srgbClr val="FFFF00"/>
                  </a:solidFill>
                </a:rPr>
                <a:t>BY CHILD/YOUTH</a:t>
              </a:r>
            </a:p>
          </p:txBody>
        </p:sp>
        <p:sp>
          <p:nvSpPr>
            <p:cNvPr id="2077" name="Text Box 29"/>
            <p:cNvSpPr txBox="1">
              <a:spLocks noChangeArrowheads="1"/>
            </p:cNvSpPr>
            <p:nvPr/>
          </p:nvSpPr>
          <p:spPr bwMode="auto">
            <a:xfrm>
              <a:off x="2160" y="732"/>
              <a:ext cx="188" cy="231"/>
            </a:xfrm>
            <a:prstGeom prst="rect">
              <a:avLst/>
            </a:prstGeom>
            <a:noFill/>
            <a:ln w="9525">
              <a:noFill/>
              <a:miter lim="800000"/>
              <a:headEnd/>
              <a:tailEnd/>
            </a:ln>
            <a:effectLst/>
          </p:spPr>
          <p:txBody>
            <a:bodyPr wrap="none">
              <a:spAutoFit/>
            </a:bodyPr>
            <a:lstStyle/>
            <a:p>
              <a:r>
                <a:rPr lang="en-US" sz="1800" b="1">
                  <a:solidFill>
                    <a:srgbClr val="FFFF00"/>
                  </a:solidFill>
                </a:rPr>
                <a:t>2</a:t>
              </a:r>
            </a:p>
          </p:txBody>
        </p:sp>
        <p:sp>
          <p:nvSpPr>
            <p:cNvPr id="2078" name="Text Box 30"/>
            <p:cNvSpPr txBox="1">
              <a:spLocks noChangeArrowheads="1"/>
            </p:cNvSpPr>
            <p:nvPr/>
          </p:nvSpPr>
          <p:spPr bwMode="auto">
            <a:xfrm>
              <a:off x="3264" y="732"/>
              <a:ext cx="188" cy="231"/>
            </a:xfrm>
            <a:prstGeom prst="rect">
              <a:avLst/>
            </a:prstGeom>
            <a:noFill/>
            <a:ln w="9525">
              <a:noFill/>
              <a:miter lim="800000"/>
              <a:headEnd/>
              <a:tailEnd/>
            </a:ln>
            <a:effectLst/>
          </p:spPr>
          <p:txBody>
            <a:bodyPr wrap="none">
              <a:spAutoFit/>
            </a:bodyPr>
            <a:lstStyle/>
            <a:p>
              <a:r>
                <a:rPr lang="en-US" sz="1800" b="1">
                  <a:solidFill>
                    <a:srgbClr val="FFFF00"/>
                  </a:solidFill>
                </a:rPr>
                <a:t>3</a:t>
              </a:r>
            </a:p>
          </p:txBody>
        </p:sp>
        <p:sp>
          <p:nvSpPr>
            <p:cNvPr id="2079" name="Text Box 31"/>
            <p:cNvSpPr txBox="1">
              <a:spLocks noChangeArrowheads="1"/>
            </p:cNvSpPr>
            <p:nvPr/>
          </p:nvSpPr>
          <p:spPr bwMode="auto">
            <a:xfrm>
              <a:off x="4368" y="732"/>
              <a:ext cx="188" cy="231"/>
            </a:xfrm>
            <a:prstGeom prst="rect">
              <a:avLst/>
            </a:prstGeom>
            <a:noFill/>
            <a:ln w="9525">
              <a:noFill/>
              <a:miter lim="800000"/>
              <a:headEnd/>
              <a:tailEnd/>
            </a:ln>
            <a:effectLst/>
          </p:spPr>
          <p:txBody>
            <a:bodyPr wrap="none">
              <a:spAutoFit/>
            </a:bodyPr>
            <a:lstStyle/>
            <a:p>
              <a:r>
                <a:rPr lang="en-US" sz="1800" b="1">
                  <a:solidFill>
                    <a:srgbClr val="FFFF00"/>
                  </a:solidFill>
                </a:rPr>
                <a:t>4</a:t>
              </a:r>
            </a:p>
          </p:txBody>
        </p:sp>
        <p:grpSp>
          <p:nvGrpSpPr>
            <p:cNvPr id="4" name="Group 36"/>
            <p:cNvGrpSpPr>
              <a:grpSpLocks/>
            </p:cNvGrpSpPr>
            <p:nvPr/>
          </p:nvGrpSpPr>
          <p:grpSpPr bwMode="auto">
            <a:xfrm>
              <a:off x="1632" y="2400"/>
              <a:ext cx="624" cy="240"/>
              <a:chOff x="1632" y="2400"/>
              <a:chExt cx="624" cy="240"/>
            </a:xfrm>
          </p:grpSpPr>
          <p:sp>
            <p:nvSpPr>
              <p:cNvPr id="2082" name="Line 34"/>
              <p:cNvSpPr>
                <a:spLocks noChangeShapeType="1"/>
              </p:cNvSpPr>
              <p:nvPr/>
            </p:nvSpPr>
            <p:spPr bwMode="auto">
              <a:xfrm>
                <a:off x="1632" y="2400"/>
                <a:ext cx="624" cy="0"/>
              </a:xfrm>
              <a:prstGeom prst="line">
                <a:avLst/>
              </a:prstGeom>
              <a:noFill/>
              <a:ln w="28575">
                <a:solidFill>
                  <a:srgbClr val="FFFF00"/>
                </a:solidFill>
                <a:round/>
                <a:headEnd/>
                <a:tailEnd type="triangle" w="med" len="med"/>
              </a:ln>
              <a:effectLst/>
            </p:spPr>
            <p:txBody>
              <a:bodyPr/>
              <a:lstStyle/>
              <a:p>
                <a:endParaRPr lang="en-US"/>
              </a:p>
            </p:txBody>
          </p:sp>
          <p:sp>
            <p:nvSpPr>
              <p:cNvPr id="2083" name="Line 35"/>
              <p:cNvSpPr>
                <a:spLocks noChangeShapeType="1"/>
              </p:cNvSpPr>
              <p:nvPr/>
            </p:nvSpPr>
            <p:spPr bwMode="auto">
              <a:xfrm>
                <a:off x="1632" y="2640"/>
                <a:ext cx="624" cy="0"/>
              </a:xfrm>
              <a:prstGeom prst="line">
                <a:avLst/>
              </a:prstGeom>
              <a:noFill/>
              <a:ln w="28575">
                <a:solidFill>
                  <a:srgbClr val="FFFF00"/>
                </a:solidFill>
                <a:round/>
                <a:headEnd/>
                <a:tailEnd type="triangle" w="med" len="med"/>
              </a:ln>
              <a:effectLst/>
            </p:spPr>
            <p:txBody>
              <a:bodyPr/>
              <a:lstStyle/>
              <a:p>
                <a:endParaRPr lang="en-US"/>
              </a:p>
            </p:txBody>
          </p:sp>
        </p:grpSp>
        <p:grpSp>
          <p:nvGrpSpPr>
            <p:cNvPr id="5" name="Group 40"/>
            <p:cNvGrpSpPr>
              <a:grpSpLocks/>
            </p:cNvGrpSpPr>
            <p:nvPr/>
          </p:nvGrpSpPr>
          <p:grpSpPr bwMode="auto">
            <a:xfrm>
              <a:off x="528" y="2880"/>
              <a:ext cx="2784" cy="240"/>
              <a:chOff x="528" y="2928"/>
              <a:chExt cx="2784" cy="240"/>
            </a:xfrm>
          </p:grpSpPr>
          <p:sp>
            <p:nvSpPr>
              <p:cNvPr id="2086" name="Line 38"/>
              <p:cNvSpPr>
                <a:spLocks noChangeShapeType="1"/>
              </p:cNvSpPr>
              <p:nvPr/>
            </p:nvSpPr>
            <p:spPr bwMode="auto">
              <a:xfrm>
                <a:off x="528" y="2928"/>
                <a:ext cx="2784" cy="0"/>
              </a:xfrm>
              <a:prstGeom prst="line">
                <a:avLst/>
              </a:prstGeom>
              <a:noFill/>
              <a:ln w="28575">
                <a:solidFill>
                  <a:srgbClr val="FFFF00"/>
                </a:solidFill>
                <a:round/>
                <a:headEnd/>
                <a:tailEnd type="triangle" w="med" len="med"/>
              </a:ln>
              <a:effectLst/>
            </p:spPr>
            <p:txBody>
              <a:bodyPr/>
              <a:lstStyle/>
              <a:p>
                <a:endParaRPr lang="en-US"/>
              </a:p>
            </p:txBody>
          </p:sp>
          <p:sp>
            <p:nvSpPr>
              <p:cNvPr id="2087" name="Line 39"/>
              <p:cNvSpPr>
                <a:spLocks noChangeShapeType="1"/>
              </p:cNvSpPr>
              <p:nvPr/>
            </p:nvSpPr>
            <p:spPr bwMode="auto">
              <a:xfrm>
                <a:off x="528" y="3168"/>
                <a:ext cx="2784" cy="0"/>
              </a:xfrm>
              <a:prstGeom prst="line">
                <a:avLst/>
              </a:prstGeom>
              <a:noFill/>
              <a:ln w="28575">
                <a:solidFill>
                  <a:srgbClr val="FFFF00"/>
                </a:solidFill>
                <a:round/>
                <a:headEnd/>
                <a:tailEnd type="triangle" w="med" len="med"/>
              </a:ln>
              <a:effectLst/>
            </p:spPr>
            <p:txBody>
              <a:bodyPr/>
              <a:lstStyle/>
              <a:p>
                <a:endParaRPr lang="en-US"/>
              </a:p>
            </p:txBody>
          </p:sp>
        </p:grpSp>
        <p:sp>
          <p:nvSpPr>
            <p:cNvPr id="2090" name="Line 42"/>
            <p:cNvSpPr>
              <a:spLocks noChangeShapeType="1"/>
            </p:cNvSpPr>
            <p:nvPr/>
          </p:nvSpPr>
          <p:spPr bwMode="auto">
            <a:xfrm>
              <a:off x="528" y="3312"/>
              <a:ext cx="3984" cy="0"/>
            </a:xfrm>
            <a:prstGeom prst="line">
              <a:avLst/>
            </a:prstGeom>
            <a:noFill/>
            <a:ln w="28575">
              <a:solidFill>
                <a:srgbClr val="FFFF00"/>
              </a:solidFill>
              <a:round/>
              <a:headEnd/>
              <a:tailEnd type="triangle" w="med" len="med"/>
            </a:ln>
            <a:effectLst/>
          </p:spPr>
          <p:txBody>
            <a:bodyPr/>
            <a:lstStyle/>
            <a:p>
              <a:endParaRPr lang="en-US"/>
            </a:p>
          </p:txBody>
        </p:sp>
        <p:sp>
          <p:nvSpPr>
            <p:cNvPr id="2093" name="Line 45"/>
            <p:cNvSpPr>
              <a:spLocks noChangeShapeType="1"/>
            </p:cNvSpPr>
            <p:nvPr/>
          </p:nvSpPr>
          <p:spPr bwMode="auto">
            <a:xfrm>
              <a:off x="528" y="3792"/>
              <a:ext cx="4752" cy="0"/>
            </a:xfrm>
            <a:prstGeom prst="line">
              <a:avLst/>
            </a:prstGeom>
            <a:noFill/>
            <a:ln w="28575">
              <a:solidFill>
                <a:srgbClr val="FFFF00"/>
              </a:solidFill>
              <a:round/>
              <a:headEnd/>
              <a:tailEnd type="triangle" w="med" len="med"/>
            </a:ln>
            <a:effectLst/>
          </p:spPr>
          <p:txBody>
            <a:bodyPr/>
            <a:lstStyle/>
            <a:p>
              <a:endParaRPr lang="en-US"/>
            </a:p>
          </p:txBody>
        </p:sp>
        <p:sp>
          <p:nvSpPr>
            <p:cNvPr id="2095" name="Text Box 47"/>
            <p:cNvSpPr txBox="1">
              <a:spLocks noChangeArrowheads="1"/>
            </p:cNvSpPr>
            <p:nvPr/>
          </p:nvSpPr>
          <p:spPr bwMode="auto">
            <a:xfrm>
              <a:off x="4838" y="3888"/>
              <a:ext cx="490" cy="192"/>
            </a:xfrm>
            <a:prstGeom prst="rect">
              <a:avLst/>
            </a:prstGeom>
            <a:noFill/>
            <a:ln w="9525">
              <a:noFill/>
              <a:miter lim="800000"/>
              <a:headEnd/>
              <a:tailEnd/>
            </a:ln>
            <a:effectLst/>
          </p:spPr>
          <p:txBody>
            <a:bodyPr wrap="none">
              <a:spAutoFit/>
            </a:bodyPr>
            <a:lstStyle/>
            <a:p>
              <a:r>
                <a:rPr lang="en-US" sz="1400" b="1">
                  <a:solidFill>
                    <a:srgbClr val="FFFF00"/>
                  </a:solidFill>
                </a:rPr>
                <a:t>ABUSE</a:t>
              </a:r>
            </a:p>
          </p:txBody>
        </p:sp>
        <p:sp>
          <p:nvSpPr>
            <p:cNvPr id="2098" name="AutoShape 50"/>
            <p:cNvSpPr>
              <a:spLocks noChangeArrowheads="1"/>
            </p:cNvSpPr>
            <p:nvPr/>
          </p:nvSpPr>
          <p:spPr bwMode="auto">
            <a:xfrm>
              <a:off x="5376" y="3648"/>
              <a:ext cx="192" cy="240"/>
            </a:xfrm>
            <a:prstGeom prst="irregularSeal1">
              <a:avLst/>
            </a:prstGeom>
            <a:solidFill>
              <a:srgbClr val="FFFF00"/>
            </a:solidFill>
            <a:ln w="9525">
              <a:solidFill>
                <a:schemeClr val="tx1"/>
              </a:solidFill>
              <a:miter lim="800000"/>
              <a:headEnd/>
              <a:tailEnd/>
            </a:ln>
            <a:effectLst/>
          </p:spPr>
          <p:txBody>
            <a:bodyPr wrap="none" anchor="ctr"/>
            <a:lstStyle/>
            <a:p>
              <a:endParaRPr lang="en-US"/>
            </a:p>
          </p:txBody>
        </p:sp>
        <p:sp>
          <p:nvSpPr>
            <p:cNvPr id="2099" name="AutoShape 51"/>
            <p:cNvSpPr>
              <a:spLocks noChangeArrowheads="1"/>
            </p:cNvSpPr>
            <p:nvPr/>
          </p:nvSpPr>
          <p:spPr bwMode="auto">
            <a:xfrm>
              <a:off x="5376" y="3408"/>
              <a:ext cx="192" cy="240"/>
            </a:xfrm>
            <a:prstGeom prst="irregularSeal1">
              <a:avLst/>
            </a:prstGeom>
            <a:solidFill>
              <a:srgbClr val="FFFF00"/>
            </a:solidFill>
            <a:ln w="9525">
              <a:solidFill>
                <a:schemeClr val="tx1"/>
              </a:solidFill>
              <a:miter lim="800000"/>
              <a:headEnd/>
              <a:tailEnd/>
            </a:ln>
            <a:effectLst/>
          </p:spPr>
          <p:txBody>
            <a:bodyPr wrap="none" anchor="ctr"/>
            <a:lstStyle/>
            <a:p>
              <a:endParaRPr lang="en-US"/>
            </a:p>
          </p:txBody>
        </p:sp>
        <p:sp>
          <p:nvSpPr>
            <p:cNvPr id="2100" name="Rectangle 52"/>
            <p:cNvSpPr>
              <a:spLocks noChangeArrowheads="1"/>
            </p:cNvSpPr>
            <p:nvPr/>
          </p:nvSpPr>
          <p:spPr bwMode="auto">
            <a:xfrm>
              <a:off x="4704" y="3504"/>
              <a:ext cx="48" cy="96"/>
            </a:xfrm>
            <a:prstGeom prst="rect">
              <a:avLst/>
            </a:prstGeom>
            <a:gradFill rotWithShape="0">
              <a:gsLst>
                <a:gs pos="0">
                  <a:schemeClr val="bg1"/>
                </a:gs>
                <a:gs pos="50000">
                  <a:srgbClr val="FF00FF"/>
                </a:gs>
                <a:gs pos="100000">
                  <a:schemeClr val="bg1"/>
                </a:gs>
              </a:gsLst>
              <a:lin ang="5400000" scaled="1"/>
            </a:gradFill>
            <a:ln w="9525">
              <a:solidFill>
                <a:srgbClr val="FF00FF"/>
              </a:solidFill>
              <a:miter lim="800000"/>
              <a:headEnd/>
              <a:tailEnd/>
            </a:ln>
            <a:effectLst/>
          </p:spPr>
          <p:txBody>
            <a:bodyPr wrap="none" anchor="ctr"/>
            <a:lstStyle/>
            <a:p>
              <a:endParaRPr lang="en-US"/>
            </a:p>
          </p:txBody>
        </p:sp>
        <p:sp>
          <p:nvSpPr>
            <p:cNvPr id="2101" name="Rectangle 53"/>
            <p:cNvSpPr>
              <a:spLocks noChangeArrowheads="1"/>
            </p:cNvSpPr>
            <p:nvPr/>
          </p:nvSpPr>
          <p:spPr bwMode="auto">
            <a:xfrm>
              <a:off x="4800" y="3504"/>
              <a:ext cx="48" cy="96"/>
            </a:xfrm>
            <a:prstGeom prst="rect">
              <a:avLst/>
            </a:prstGeom>
            <a:gradFill rotWithShape="0">
              <a:gsLst>
                <a:gs pos="0">
                  <a:schemeClr val="bg1"/>
                </a:gs>
                <a:gs pos="50000">
                  <a:srgbClr val="FF00FF"/>
                </a:gs>
                <a:gs pos="100000">
                  <a:schemeClr val="bg1"/>
                </a:gs>
              </a:gsLst>
              <a:lin ang="5400000" scaled="1"/>
            </a:gradFill>
            <a:ln w="9525">
              <a:solidFill>
                <a:srgbClr val="FF00FF"/>
              </a:solidFill>
              <a:miter lim="800000"/>
              <a:headEnd/>
              <a:tailEnd/>
            </a:ln>
            <a:effectLst/>
          </p:spPr>
          <p:txBody>
            <a:bodyPr wrap="none" anchor="ctr"/>
            <a:lstStyle/>
            <a:p>
              <a:endParaRPr lang="en-US"/>
            </a:p>
          </p:txBody>
        </p:sp>
        <p:sp>
          <p:nvSpPr>
            <p:cNvPr id="2102" name="Rectangle 54"/>
            <p:cNvSpPr>
              <a:spLocks noChangeArrowheads="1"/>
            </p:cNvSpPr>
            <p:nvPr/>
          </p:nvSpPr>
          <p:spPr bwMode="auto">
            <a:xfrm>
              <a:off x="4896" y="3504"/>
              <a:ext cx="48" cy="96"/>
            </a:xfrm>
            <a:prstGeom prst="rect">
              <a:avLst/>
            </a:prstGeom>
            <a:gradFill rotWithShape="0">
              <a:gsLst>
                <a:gs pos="0">
                  <a:schemeClr val="bg1"/>
                </a:gs>
                <a:gs pos="50000">
                  <a:srgbClr val="FF00FF"/>
                </a:gs>
                <a:gs pos="100000">
                  <a:schemeClr val="bg1"/>
                </a:gs>
              </a:gsLst>
              <a:lin ang="5400000" scaled="1"/>
            </a:gradFill>
            <a:ln w="9525">
              <a:solidFill>
                <a:srgbClr val="FF00FF"/>
              </a:solidFill>
              <a:miter lim="800000"/>
              <a:headEnd/>
              <a:tailEnd/>
            </a:ln>
            <a:effectLst/>
          </p:spPr>
          <p:txBody>
            <a:bodyPr wrap="none" anchor="ctr"/>
            <a:lstStyle/>
            <a:p>
              <a:endParaRPr lang="en-US"/>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826" name="Rectangle 2"/>
          <p:cNvSpPr>
            <a:spLocks noGrp="1" noChangeArrowheads="1"/>
          </p:cNvSpPr>
          <p:nvPr>
            <p:ph type="title" idx="4294967295"/>
          </p:nvPr>
        </p:nvSpPr>
        <p:spPr>
          <a:xfrm>
            <a:off x="0" y="228600"/>
            <a:ext cx="9144000" cy="990600"/>
          </a:xfrm>
        </p:spPr>
        <p:txBody>
          <a:bodyPr/>
          <a:lstStyle/>
          <a:p>
            <a:pPr>
              <a:defRPr/>
            </a:pPr>
            <a:r>
              <a:rPr lang="en-US" b="1" dirty="0">
                <a:solidFill>
                  <a:srgbClr val="FFFF00"/>
                </a:solidFill>
                <a:effectLst>
                  <a:outerShdw blurRad="38100" dist="38100" dir="2700000" algn="tl">
                    <a:srgbClr val="000000"/>
                  </a:outerShdw>
                </a:effectLst>
                <a:latin typeface="Times New Roman" pitchFamily="18" charset="0"/>
                <a:cs typeface="Times New Roman" pitchFamily="18" charset="0"/>
              </a:rPr>
              <a:t>Prevention </a:t>
            </a:r>
            <a:r>
              <a:rPr lang="en-US" b="1" dirty="0">
                <a:solidFill>
                  <a:srgbClr val="FFFF00"/>
                </a:solidFill>
                <a:latin typeface="Times New Roman" pitchFamily="18" charset="0"/>
                <a:cs typeface="Times New Roman" pitchFamily="18" charset="0"/>
              </a:rPr>
              <a:t>Strategies</a:t>
            </a:r>
            <a:endParaRPr lang="en-US" b="1" dirty="0">
              <a:solidFill>
                <a:srgbClr val="FFFF00"/>
              </a:solidFill>
              <a:effectLst>
                <a:outerShdw blurRad="38100" dist="38100" dir="2700000" algn="tl">
                  <a:srgbClr val="000000"/>
                </a:outerShdw>
              </a:effectLst>
              <a:latin typeface="Times New Roman" pitchFamily="18" charset="0"/>
              <a:cs typeface="Times New Roman" pitchFamily="18" charset="0"/>
            </a:endParaRPr>
          </a:p>
        </p:txBody>
      </p:sp>
      <p:sp>
        <p:nvSpPr>
          <p:cNvPr id="47107" name="Rectangle 3"/>
          <p:cNvSpPr>
            <a:spLocks noGrp="1" noChangeArrowheads="1"/>
          </p:cNvSpPr>
          <p:nvPr>
            <p:ph type="body" idx="4294967295"/>
          </p:nvPr>
        </p:nvSpPr>
        <p:spPr>
          <a:xfrm>
            <a:off x="342900" y="2133600"/>
            <a:ext cx="8458200" cy="4876800"/>
          </a:xfrm>
          <a:noFill/>
        </p:spPr>
        <p:txBody>
          <a:bodyPr/>
          <a:lstStyle/>
          <a:p>
            <a:pPr>
              <a:buClr>
                <a:srgbClr val="FF00FF"/>
              </a:buClr>
              <a:buFont typeface="Wingdings" pitchFamily="2" charset="2"/>
              <a:buChar char="ü"/>
            </a:pPr>
            <a:r>
              <a:rPr lang="en-US" sz="2800" dirty="0">
                <a:solidFill>
                  <a:srgbClr val="FFFF00"/>
                </a:solidFill>
                <a:effectLst/>
                <a:latin typeface="Times New Roman" pitchFamily="18" charset="0"/>
                <a:cs typeface="Times New Roman" pitchFamily="18" charset="0"/>
              </a:rPr>
              <a:t>School based education</a:t>
            </a:r>
          </a:p>
          <a:p>
            <a:pPr>
              <a:buClr>
                <a:srgbClr val="FF00FF"/>
              </a:buClr>
              <a:buFont typeface="Wingdings" pitchFamily="2" charset="2"/>
              <a:buChar char="ü"/>
            </a:pPr>
            <a:r>
              <a:rPr lang="en-US" sz="2800" dirty="0">
                <a:solidFill>
                  <a:srgbClr val="FFFF00"/>
                </a:solidFill>
                <a:effectLst/>
                <a:latin typeface="Times New Roman" pitchFamily="18" charset="0"/>
                <a:cs typeface="Times New Roman" pitchFamily="18" charset="0"/>
              </a:rPr>
              <a:t>Parent/Bystander education</a:t>
            </a:r>
          </a:p>
          <a:p>
            <a:pPr>
              <a:buClr>
                <a:srgbClr val="FF00FF"/>
              </a:buClr>
              <a:buFont typeface="Wingdings" pitchFamily="2" charset="2"/>
              <a:buChar char="ü"/>
            </a:pPr>
            <a:r>
              <a:rPr lang="en-US" sz="2800" dirty="0">
                <a:solidFill>
                  <a:srgbClr val="FFFF00"/>
                </a:solidFill>
                <a:effectLst/>
                <a:latin typeface="Times New Roman" pitchFamily="18" charset="0"/>
                <a:cs typeface="Times New Roman" pitchFamily="18" charset="0"/>
              </a:rPr>
              <a:t>Public awareness raising</a:t>
            </a:r>
          </a:p>
          <a:p>
            <a:pPr>
              <a:buClr>
                <a:srgbClr val="FF00FF"/>
              </a:buClr>
              <a:buFont typeface="Wingdings" pitchFamily="2" charset="2"/>
              <a:buChar char="ü"/>
            </a:pPr>
            <a:r>
              <a:rPr lang="en-US" sz="2800" dirty="0">
                <a:solidFill>
                  <a:srgbClr val="FFFF00"/>
                </a:solidFill>
                <a:effectLst/>
                <a:latin typeface="Times New Roman" pitchFamily="18" charset="0"/>
                <a:cs typeface="Times New Roman" pitchFamily="18" charset="0"/>
              </a:rPr>
              <a:t>Youth-serving organization  prevention</a:t>
            </a:r>
          </a:p>
          <a:p>
            <a:pPr>
              <a:buClr>
                <a:srgbClr val="FF00FF"/>
              </a:buClr>
              <a:buFont typeface="Wingdings" pitchFamily="2" charset="2"/>
              <a:buChar char="ü"/>
            </a:pPr>
            <a:r>
              <a:rPr lang="en-US" sz="2800" dirty="0">
                <a:effectLst/>
                <a:latin typeface="Times New Roman" pitchFamily="18" charset="0"/>
                <a:cs typeface="Times New Roman" pitchFamily="18" charset="0"/>
              </a:rPr>
              <a:t>Law enforcement training</a:t>
            </a:r>
          </a:p>
          <a:p>
            <a:pPr>
              <a:buClr>
                <a:srgbClr val="FF00FF"/>
              </a:buClr>
              <a:buFont typeface="Wingdings" pitchFamily="2" charset="2"/>
              <a:buChar char="ü"/>
            </a:pPr>
            <a:r>
              <a:rPr lang="en-US" sz="2800" dirty="0">
                <a:solidFill>
                  <a:srgbClr val="FFFF00"/>
                </a:solidFill>
                <a:effectLst/>
                <a:latin typeface="Times New Roman" pitchFamily="18" charset="0"/>
                <a:cs typeface="Times New Roman" pitchFamily="18" charset="0"/>
              </a:rPr>
              <a:t>Treatment for juvenile and adult offenders</a:t>
            </a:r>
          </a:p>
          <a:p>
            <a:pPr>
              <a:buClr>
                <a:srgbClr val="FF00FF"/>
              </a:buClr>
              <a:buFont typeface="Wingdings" pitchFamily="2" charset="2"/>
              <a:buChar char="ü"/>
            </a:pPr>
            <a:endParaRPr lang="en-US" sz="2800" dirty="0">
              <a:solidFill>
                <a:srgbClr val="FF0000"/>
              </a:solidFill>
              <a:effectLst/>
              <a:latin typeface="Times New Roman" pitchFamily="18" charset="0"/>
              <a:cs typeface="Times New Roman" pitchFamily="18" charset="0"/>
            </a:endParaRPr>
          </a:p>
        </p:txBody>
      </p:sp>
      <p:sp>
        <p:nvSpPr>
          <p:cNvPr id="47108" name="Line 4"/>
          <p:cNvSpPr>
            <a:spLocks noChangeShapeType="1"/>
          </p:cNvSpPr>
          <p:nvPr/>
        </p:nvSpPr>
        <p:spPr bwMode="auto">
          <a:xfrm>
            <a:off x="0" y="1371600"/>
            <a:ext cx="9144000" cy="0"/>
          </a:xfrm>
          <a:prstGeom prst="line">
            <a:avLst/>
          </a:prstGeom>
          <a:noFill/>
          <a:ln w="9525">
            <a:solidFill>
              <a:srgbClr val="FF33CC"/>
            </a:solidFill>
            <a:round/>
            <a:headEnd/>
            <a:tailEnd/>
          </a:ln>
        </p:spPr>
        <p:txBody>
          <a:bodyPr/>
          <a:lstStyle/>
          <a:p>
            <a:endParaRPr lang="en-US"/>
          </a:p>
        </p:txBody>
      </p:sp>
    </p:spTree>
    <p:extLst>
      <p:ext uri="{BB962C8B-B14F-4D97-AF65-F5344CB8AC3E}">
        <p14:creationId xmlns:p14="http://schemas.microsoft.com/office/powerpoint/2010/main" val="4140483798"/>
      </p:ext>
    </p:extLst>
  </p:cSld>
  <p:clrMapOvr>
    <a:masterClrMapping/>
  </p:clrMapOvr>
</p:sld>
</file>

<file path=ppt/theme/theme1.xml><?xml version="1.0" encoding="utf-8"?>
<a:theme xmlns:a="http://schemas.openxmlformats.org/drawingml/2006/main" name="Digital Dots">
  <a:themeElements>
    <a:clrScheme name="Davids Color Scheme">
      <a:dk1>
        <a:srgbClr val="003399"/>
      </a:dk1>
      <a:lt1>
        <a:srgbClr val="FFFF00"/>
      </a:lt1>
      <a:dk2>
        <a:srgbClr val="003399"/>
      </a:dk2>
      <a:lt2>
        <a:srgbClr val="FFFFFF"/>
      </a:lt2>
      <a:accent1>
        <a:srgbClr val="00B0F0"/>
      </a:accent1>
      <a:accent2>
        <a:srgbClr val="FF00FF"/>
      </a:accent2>
      <a:accent3>
        <a:srgbClr val="66FF33"/>
      </a:accent3>
      <a:accent4>
        <a:srgbClr val="DADADA"/>
      </a:accent4>
      <a:accent5>
        <a:srgbClr val="B8B8FF"/>
      </a:accent5>
      <a:accent6>
        <a:srgbClr val="494970"/>
      </a:accent6>
      <a:hlink>
        <a:srgbClr val="9999FF"/>
      </a:hlink>
      <a:folHlink>
        <a:srgbClr val="CCCCFF"/>
      </a:folHlink>
    </a:clrScheme>
    <a:fontScheme name="Digital Do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igital Dots 1">
        <a:dk1>
          <a:srgbClr val="00008A"/>
        </a:dk1>
        <a:lt1>
          <a:srgbClr val="FFFFFF"/>
        </a:lt1>
        <a:dk2>
          <a:srgbClr val="000099"/>
        </a:dk2>
        <a:lt2>
          <a:srgbClr val="FFFFFF"/>
        </a:lt2>
        <a:accent1>
          <a:srgbClr val="0099FF"/>
        </a:accent1>
        <a:accent2>
          <a:srgbClr val="00007A"/>
        </a:accent2>
        <a:accent3>
          <a:srgbClr val="AAAACA"/>
        </a:accent3>
        <a:accent4>
          <a:srgbClr val="DADADA"/>
        </a:accent4>
        <a:accent5>
          <a:srgbClr val="AACAFF"/>
        </a:accent5>
        <a:accent6>
          <a:srgbClr val="00006E"/>
        </a:accent6>
        <a:hlink>
          <a:srgbClr val="EAEAEA"/>
        </a:hlink>
        <a:folHlink>
          <a:srgbClr val="FFCC00"/>
        </a:folHlink>
      </a:clrScheme>
      <a:clrMap bg1="dk2" tx1="lt1" bg2="dk1" tx2="lt2" accent1="accent1" accent2="accent2" accent3="accent3" accent4="accent4" accent5="accent5" accent6="accent6" hlink="hlink" folHlink="folHlink"/>
    </a:extraClrScheme>
    <a:extraClrScheme>
      <a:clrScheme name="Digital Dots 2">
        <a:dk1>
          <a:srgbClr val="5B5B89"/>
        </a:dk1>
        <a:lt1>
          <a:srgbClr val="FFFFFF"/>
        </a:lt1>
        <a:dk2>
          <a:srgbClr val="666699"/>
        </a:dk2>
        <a:lt2>
          <a:srgbClr val="DFDEF6"/>
        </a:lt2>
        <a:accent1>
          <a:srgbClr val="6666FF"/>
        </a:accent1>
        <a:accent2>
          <a:srgbClr val="52527C"/>
        </a:accent2>
        <a:accent3>
          <a:srgbClr val="B8B8CA"/>
        </a:accent3>
        <a:accent4>
          <a:srgbClr val="DADADA"/>
        </a:accent4>
        <a:accent5>
          <a:srgbClr val="B8B8FF"/>
        </a:accent5>
        <a:accent6>
          <a:srgbClr val="494970"/>
        </a:accent6>
        <a:hlink>
          <a:srgbClr val="9999FF"/>
        </a:hlink>
        <a:folHlink>
          <a:srgbClr val="CCCCFF"/>
        </a:folHlink>
      </a:clrScheme>
      <a:clrMap bg1="dk2" tx1="lt1" bg2="dk1" tx2="lt2" accent1="accent1" accent2="accent2" accent3="accent3" accent4="accent4" accent5="accent5" accent6="accent6" hlink="hlink" folHlink="folHlink"/>
    </a:extraClrScheme>
    <a:extraClrScheme>
      <a:clrScheme name="Digital Dots 3">
        <a:dk1>
          <a:srgbClr val="700000"/>
        </a:dk1>
        <a:lt1>
          <a:srgbClr val="FFFFFF"/>
        </a:lt1>
        <a:dk2>
          <a:srgbClr val="800000"/>
        </a:dk2>
        <a:lt2>
          <a:srgbClr val="FFFFCC"/>
        </a:lt2>
        <a:accent1>
          <a:srgbClr val="BE7960"/>
        </a:accent1>
        <a:accent2>
          <a:srgbClr val="600000"/>
        </a:accent2>
        <a:accent3>
          <a:srgbClr val="C0AAAA"/>
        </a:accent3>
        <a:accent4>
          <a:srgbClr val="DADADA"/>
        </a:accent4>
        <a:accent5>
          <a:srgbClr val="DBBEB6"/>
        </a:accent5>
        <a:accent6>
          <a:srgbClr val="560000"/>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gital Dots 4">
        <a:dk1>
          <a:srgbClr val="000000"/>
        </a:dk1>
        <a:lt1>
          <a:srgbClr val="FDEB9D"/>
        </a:lt1>
        <a:dk2>
          <a:srgbClr val="000000"/>
        </a:dk2>
        <a:lt2>
          <a:srgbClr val="E0CE82"/>
        </a:lt2>
        <a:accent1>
          <a:srgbClr val="EAEAEA"/>
        </a:accent1>
        <a:accent2>
          <a:srgbClr val="C2B476"/>
        </a:accent2>
        <a:accent3>
          <a:srgbClr val="FEF3CC"/>
        </a:accent3>
        <a:accent4>
          <a:srgbClr val="000000"/>
        </a:accent4>
        <a:accent5>
          <a:srgbClr val="F3F3F3"/>
        </a:accent5>
        <a:accent6>
          <a:srgbClr val="B0A36A"/>
        </a:accent6>
        <a:hlink>
          <a:srgbClr val="A47900"/>
        </a:hlink>
        <a:folHlink>
          <a:srgbClr val="8C8900"/>
        </a:folHlink>
      </a:clrScheme>
      <a:clrMap bg1="lt1" tx1="dk1" bg2="lt2" tx2="dk2" accent1="accent1" accent2="accent2" accent3="accent3" accent4="accent4" accent5="accent5" accent6="accent6" hlink="hlink" folHlink="folHlink"/>
    </a:extraClrScheme>
    <a:extraClrScheme>
      <a:clrScheme name="Digital Dots 5">
        <a:dk1>
          <a:srgbClr val="5B5E52"/>
        </a:dk1>
        <a:lt1>
          <a:srgbClr val="FFFFFF"/>
        </a:lt1>
        <a:dk2>
          <a:srgbClr val="686B5D"/>
        </a:dk2>
        <a:lt2>
          <a:srgbClr val="CCD5C7"/>
        </a:lt2>
        <a:accent1>
          <a:srgbClr val="809EA8"/>
        </a:accent1>
        <a:accent2>
          <a:srgbClr val="4F5147"/>
        </a:accent2>
        <a:accent3>
          <a:srgbClr val="B9BAB6"/>
        </a:accent3>
        <a:accent4>
          <a:srgbClr val="DADADA"/>
        </a:accent4>
        <a:accent5>
          <a:srgbClr val="C0CCD1"/>
        </a:accent5>
        <a:accent6>
          <a:srgbClr val="47493F"/>
        </a:accent6>
        <a:hlink>
          <a:srgbClr val="AAA854"/>
        </a:hlink>
        <a:folHlink>
          <a:srgbClr val="E1D09F"/>
        </a:folHlink>
      </a:clrScheme>
      <a:clrMap bg1="dk2" tx1="lt1" bg2="dk1" tx2="lt2" accent1="accent1" accent2="accent2" accent3="accent3" accent4="accent4" accent5="accent5" accent6="accent6" hlink="hlink" folHlink="folHlink"/>
    </a:extraClrScheme>
    <a:extraClrScheme>
      <a:clrScheme name="Digital Dots 6">
        <a:dk1>
          <a:srgbClr val="46532B"/>
        </a:dk1>
        <a:lt1>
          <a:srgbClr val="FFFFFF"/>
        </a:lt1>
        <a:dk2>
          <a:srgbClr val="4E5D31"/>
        </a:dk2>
        <a:lt2>
          <a:srgbClr val="FFFFCC"/>
        </a:lt2>
        <a:accent1>
          <a:srgbClr val="8F8C00"/>
        </a:accent1>
        <a:accent2>
          <a:srgbClr val="424F29"/>
        </a:accent2>
        <a:accent3>
          <a:srgbClr val="B2B6AD"/>
        </a:accent3>
        <a:accent4>
          <a:srgbClr val="DADADA"/>
        </a:accent4>
        <a:accent5>
          <a:srgbClr val="C6C5AA"/>
        </a:accent5>
        <a:accent6>
          <a:srgbClr val="3B4724"/>
        </a:accent6>
        <a:hlink>
          <a:srgbClr val="33CC33"/>
        </a:hlink>
        <a:folHlink>
          <a:srgbClr val="00A1B2"/>
        </a:folHlink>
      </a:clrScheme>
      <a:clrMap bg1="dk2" tx1="lt1" bg2="dk1" tx2="lt2" accent1="accent1" accent2="accent2" accent3="accent3" accent4="accent4" accent5="accent5" accent6="accent6" hlink="hlink" folHlink="folHlink"/>
    </a:extraClrScheme>
    <a:extraClrScheme>
      <a:clrScheme name="Digital Dots 7">
        <a:dk1>
          <a:srgbClr val="007673"/>
        </a:dk1>
        <a:lt1>
          <a:srgbClr val="FFFFFF"/>
        </a:lt1>
        <a:dk2>
          <a:srgbClr val="008080"/>
        </a:dk2>
        <a:lt2>
          <a:srgbClr val="FFFF99"/>
        </a:lt2>
        <a:accent1>
          <a:srgbClr val="33CCCC"/>
        </a:accent1>
        <a:accent2>
          <a:srgbClr val="006462"/>
        </a:accent2>
        <a:accent3>
          <a:srgbClr val="AAC0C0"/>
        </a:accent3>
        <a:accent4>
          <a:srgbClr val="DADADA"/>
        </a:accent4>
        <a:accent5>
          <a:srgbClr val="ADE2E2"/>
        </a:accent5>
        <a:accent6>
          <a:srgbClr val="005A58"/>
        </a:accent6>
        <a:hlink>
          <a:srgbClr val="FFCC00"/>
        </a:hlink>
        <a:folHlink>
          <a:srgbClr val="CC3300"/>
        </a:folHlink>
      </a:clrScheme>
      <a:clrMap bg1="dk2" tx1="lt1" bg2="dk1" tx2="lt2" accent1="accent1" accent2="accent2" accent3="accent3" accent4="accent4" accent5="accent5" accent6="accent6" hlink="hlink" folHlink="folHlink"/>
    </a:extraClrScheme>
    <a:extraClrScheme>
      <a:clrScheme name="Digital Dots 8">
        <a:dk1>
          <a:srgbClr val="000000"/>
        </a:dk1>
        <a:lt1>
          <a:srgbClr val="E6F8F4"/>
        </a:lt1>
        <a:dk2>
          <a:srgbClr val="000000"/>
        </a:dk2>
        <a:lt2>
          <a:srgbClr val="C5DBD6"/>
        </a:lt2>
        <a:accent1>
          <a:srgbClr val="CCFF99"/>
        </a:accent1>
        <a:accent2>
          <a:srgbClr val="ACBAB7"/>
        </a:accent2>
        <a:accent3>
          <a:srgbClr val="F0FBF8"/>
        </a:accent3>
        <a:accent4>
          <a:srgbClr val="000000"/>
        </a:accent4>
        <a:accent5>
          <a:srgbClr val="E2FFCA"/>
        </a:accent5>
        <a:accent6>
          <a:srgbClr val="9BA8A6"/>
        </a:accent6>
        <a:hlink>
          <a:srgbClr val="008080"/>
        </a:hlink>
        <a:folHlink>
          <a:srgbClr val="0066CC"/>
        </a:folHlink>
      </a:clrScheme>
      <a:clrMap bg1="lt1" tx1="dk1" bg2="lt2" tx2="dk2" accent1="accent1" accent2="accent2" accent3="accent3" accent4="accent4" accent5="accent5" accent6="accent6" hlink="hlink" folHlink="folHlink"/>
    </a:extraClrScheme>
    <a:extraClrScheme>
      <a:clrScheme name="Digital Dots 9">
        <a:dk1>
          <a:srgbClr val="000000"/>
        </a:dk1>
        <a:lt1>
          <a:srgbClr val="EAEAEA"/>
        </a:lt1>
        <a:dk2>
          <a:srgbClr val="000000"/>
        </a:dk2>
        <a:lt2>
          <a:srgbClr val="D1D1D1"/>
        </a:lt2>
        <a:accent1>
          <a:srgbClr val="CCECFF"/>
        </a:accent1>
        <a:accent2>
          <a:srgbClr val="B2B2B2"/>
        </a:accent2>
        <a:accent3>
          <a:srgbClr val="F3F3F3"/>
        </a:accent3>
        <a:accent4>
          <a:srgbClr val="000000"/>
        </a:accent4>
        <a:accent5>
          <a:srgbClr val="E2F4FF"/>
        </a:accent5>
        <a:accent6>
          <a:srgbClr val="A1A1A1"/>
        </a:accent6>
        <a:hlink>
          <a:srgbClr val="7200E4"/>
        </a:hlink>
        <a:folHlink>
          <a:srgbClr val="0033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21244</TotalTime>
  <Words>1197</Words>
  <Application>Microsoft Macintosh PowerPoint</Application>
  <PresentationFormat>On-screen Show (4:3)</PresentationFormat>
  <Paragraphs>257</Paragraphs>
  <Slides>32</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Calibri</vt:lpstr>
      <vt:lpstr>Times New Roman</vt:lpstr>
      <vt:lpstr>Wingdings</vt:lpstr>
      <vt:lpstr>Digital Dots</vt:lpstr>
      <vt:lpstr>Prevention of Sexual Abuse</vt:lpstr>
      <vt:lpstr>Overview</vt:lpstr>
      <vt:lpstr> Diversity of Dynamics</vt:lpstr>
      <vt:lpstr>Diversity of Offenders</vt:lpstr>
      <vt:lpstr>Diversity of Offenders</vt:lpstr>
      <vt:lpstr>Important Misconceptions</vt:lpstr>
      <vt:lpstr>Diversity of Dynamics</vt:lpstr>
      <vt:lpstr>PowerPoint Presentation</vt:lpstr>
      <vt:lpstr>Prevention Strategies</vt:lpstr>
      <vt:lpstr>Promising Strategies</vt:lpstr>
      <vt:lpstr> GOOD NEWS – Prevention Education Works!</vt:lpstr>
      <vt:lpstr>Logic Model</vt:lpstr>
      <vt:lpstr>Prevention Education</vt:lpstr>
      <vt:lpstr>Considerable Research </vt:lpstr>
      <vt:lpstr>Comprehensive Prevention Education</vt:lpstr>
      <vt:lpstr>Comprehensive Prevention Education</vt:lpstr>
      <vt:lpstr>Comprehensive Prevention Education</vt:lpstr>
      <vt:lpstr>Promising Strategies</vt:lpstr>
      <vt:lpstr>Logic Model</vt:lpstr>
      <vt:lpstr>Promising Strategies</vt:lpstr>
      <vt:lpstr>Logic Model</vt:lpstr>
      <vt:lpstr> Exemplary Programs</vt:lpstr>
      <vt:lpstr>Promising Strategies</vt:lpstr>
      <vt:lpstr>Model for Youth Serving Organizations</vt:lpstr>
      <vt:lpstr>Promising Strategies</vt:lpstr>
      <vt:lpstr>Key Skills</vt:lpstr>
      <vt:lpstr>Promising Strategies</vt:lpstr>
      <vt:lpstr>Offender Programs</vt:lpstr>
      <vt:lpstr>PowerPoint Presentation</vt:lpstr>
      <vt:lpstr>PowerPoint Presentation</vt:lpstr>
      <vt:lpstr>Resources</vt:lpstr>
      <vt:lpstr>PowerPoint Presentation</vt:lpstr>
    </vt:vector>
  </TitlesOfParts>
  <Company>University of New Hampshire</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with NCANDS on Trend Analysis</dc:title>
  <dc:creator>Lisa M. Jones</dc:creator>
  <cp:lastModifiedBy>Finkelhor, David</cp:lastModifiedBy>
  <cp:revision>433</cp:revision>
  <dcterms:created xsi:type="dcterms:W3CDTF">2008-07-17T20:00:08Z</dcterms:created>
  <dcterms:modified xsi:type="dcterms:W3CDTF">2020-06-25T15:11:46Z</dcterms:modified>
</cp:coreProperties>
</file>